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63040" y="71323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1920240"/>
            <a:ext cx="5120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스케줄, 출퇴근, 체크리스트를 한 곳에서</a:t>
            </a:r>
            <a:endParaRPr lang="ko-KR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4114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B8D6D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사장, 매니저, 직원 모두를 위한 간단한 앱 — 웹과 안드로이드에서.</a:t>
            </a:r>
            <a:endParaRPr lang="ko-KR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57607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5FC3C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storecrew.app</a:t>
            </a:r>
            <a:endParaRPr lang="ko-KR" sz="2000" dirty="0"/>
          </a:p>
        </p:txBody>
      </p:sp>
      <p:sp>
        <p:nvSpPr>
          <p:cNvPr id="7" name="Shape 4"/>
          <p:cNvSpPr/>
          <p:nvPr/>
        </p:nvSpPr>
        <p:spPr>
          <a:xfrm>
            <a:off x="6035040" y="1188720"/>
            <a:ext cx="5669280" cy="3689604"/>
          </a:xfrm>
          <a:prstGeom prst="roundRect">
            <a:avLst>
              <a:gd name="adj" fmla="val 2974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8" name="Image 1" descr="/tmp/claude-0/-home-user-MyNaturalToCSharp/9bf1aca7-20d4-54b4-b4d9-f618c0224525/scratchpad/deckshots/ko/desk-schedu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192" y="1261872"/>
            <a:ext cx="5522976" cy="35433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9966960" y="2926080"/>
            <a:ext cx="1737360" cy="3610801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0" name="Image 2" descr="/tmp/claude-0/-home-user-MyNaturalToCSharp/9bf1aca7-20d4-54b4-b4d9-f618c0224525/scratchpad/deckshots/ko/phone-dashbo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968" y="2990088"/>
            <a:ext cx="1609344" cy="34827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매장 직원 관리는</a:t>
            </a:r>
            <a:endParaRPr lang="ko-KR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420624" cy="42062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68680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9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엑셀로 짜는 스케줄</a:t>
            </a:r>
            <a:endParaRPr lang="ko-KR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인쇄하고, 문자로 보내고, 바뀌면 또 인쇄.</a:t>
            </a:r>
            <a:endParaRPr lang="ko-KR" sz="1400" dirty="0"/>
          </a:p>
        </p:txBody>
      </p:sp>
      <p:sp>
        <p:nvSpPr>
          <p:cNvPr id="10" name="Shape 6"/>
          <p:cNvSpPr/>
          <p:nvPr/>
        </p:nvSpPr>
        <p:spPr>
          <a:xfrm>
            <a:off x="3364992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685032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2304288"/>
            <a:ext cx="420624" cy="42062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685032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9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문자로 주고받는 근무 교대</a:t>
            </a:r>
            <a:endParaRPr lang="ko-KR" sz="1900" dirty="0"/>
          </a:p>
        </p:txBody>
      </p:sp>
      <p:sp>
        <p:nvSpPr>
          <p:cNvPr id="14" name="Text 9"/>
          <p:cNvSpPr txBox="1"/>
          <p:nvPr/>
        </p:nvSpPr>
        <p:spPr>
          <a:xfrm>
            <a:off x="3685032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토요일에 누가 일하는지 아무도 확실히 몰라요.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6181344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1384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52" y="2304288"/>
            <a:ext cx="420624" cy="42062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1384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9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클립보드 체크리스트</a:t>
            </a:r>
            <a:endParaRPr lang="ko-KR" sz="1900" dirty="0"/>
          </a:p>
        </p:txBody>
      </p:sp>
      <p:sp>
        <p:nvSpPr>
          <p:cNvPr id="19" name="Text 13"/>
          <p:cNvSpPr txBox="1"/>
          <p:nvPr/>
        </p:nvSpPr>
        <p:spPr>
          <a:xfrm>
            <a:off x="6501384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오픈·마감 절차가 빠져도 알 수가 없어요.</a:t>
            </a:r>
            <a:endParaRPr lang="ko-KR" sz="1400" dirty="0"/>
          </a:p>
        </p:txBody>
      </p:sp>
      <p:sp>
        <p:nvSpPr>
          <p:cNvPr id="20" name="Shape 14"/>
          <p:cNvSpPr/>
          <p:nvPr/>
        </p:nvSpPr>
        <p:spPr>
          <a:xfrm>
            <a:off x="8997696" y="1737360"/>
            <a:ext cx="2606040" cy="4023360"/>
          </a:xfrm>
          <a:prstGeom prst="roundRect">
            <a:avLst>
              <a:gd name="adj" fmla="val 5263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9317736" y="2103120"/>
            <a:ext cx="822960" cy="822960"/>
          </a:xfrm>
          <a:prstGeom prst="ellipse">
            <a:avLst/>
          </a:prstGeom>
          <a:solidFill>
            <a:srgbClr val="DDEFEF"/>
          </a:solidFill>
          <a:ln w="12700">
            <a:solidFill>
              <a:srgbClr val="DDEFEF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8904" y="2304288"/>
            <a:ext cx="420624" cy="420624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317736" y="32004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9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펀치카드로 하는 급여</a:t>
            </a:r>
            <a:endParaRPr lang="ko-KR" sz="1900" dirty="0"/>
          </a:p>
        </p:txBody>
      </p:sp>
      <p:sp>
        <p:nvSpPr>
          <p:cNvPr id="24" name="Text 17"/>
          <p:cNvSpPr txBox="1"/>
          <p:nvPr/>
        </p:nvSpPr>
        <p:spPr>
          <a:xfrm>
            <a:off x="9317736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 시간을 손으로 옮기고, 지각·누락은 늦게 발견돼요.</a:t>
            </a:r>
            <a:endParaRPr lang="ko-KR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6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근무의 모든 것을 앱 하나로</a:t>
            </a:r>
            <a:endParaRPr lang="ko-KR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828800"/>
            <a:ext cx="1005840" cy="1005840"/>
          </a:xfrm>
          <a:prstGeom prst="ellipse">
            <a:avLst/>
          </a:prstGeom>
          <a:solidFill>
            <a:srgbClr val="0B5B60"/>
          </a:solidFill>
          <a:ln w="19050">
            <a:solidFill>
              <a:srgbClr val="5FC3C7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0312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31546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스케줄을 빠르게</a:t>
            </a:r>
            <a:endParaRPr lang="ko-KR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37947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CFE7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주를 표 하나에. 끌어서 옮기고, 지난주를 복사하고, 클릭 한 번에 게시.</a:t>
            </a:r>
            <a:endParaRPr lang="ko-KR" sz="1600" dirty="0"/>
          </a:p>
        </p:txBody>
      </p:sp>
      <p:sp>
        <p:nvSpPr>
          <p:cNvPr id="9" name="Shape 5"/>
          <p:cNvSpPr/>
          <p:nvPr/>
        </p:nvSpPr>
        <p:spPr>
          <a:xfrm>
            <a:off x="4297680" y="1828800"/>
            <a:ext cx="1005840" cy="1005840"/>
          </a:xfrm>
          <a:prstGeom prst="ellipse">
            <a:avLst/>
          </a:prstGeom>
          <a:solidFill>
            <a:srgbClr val="0B5B60"/>
          </a:solidFill>
          <a:ln w="19050">
            <a:solidFill>
              <a:srgbClr val="5FC3C7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0312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297680" y="31546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출퇴근을 쉽게</a:t>
            </a:r>
            <a:endParaRPr lang="ko-KR" sz="2400" dirty="0"/>
          </a:p>
        </p:txBody>
      </p:sp>
      <p:sp>
        <p:nvSpPr>
          <p:cNvPr id="12" name="Text 7"/>
          <p:cNvSpPr txBox="1"/>
          <p:nvPr/>
        </p:nvSpPr>
        <p:spPr>
          <a:xfrm>
            <a:off x="4297680" y="37947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CFE7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직원은 휴대폰으로 출퇴근하고, 시간은 타임시트로 바로.</a:t>
            </a:r>
            <a:endParaRPr lang="ko-KR" sz="1600" dirty="0"/>
          </a:p>
        </p:txBody>
      </p:sp>
      <p:sp>
        <p:nvSpPr>
          <p:cNvPr id="13" name="Shape 8"/>
          <p:cNvSpPr/>
          <p:nvPr/>
        </p:nvSpPr>
        <p:spPr>
          <a:xfrm>
            <a:off x="8046720" y="1828800"/>
            <a:ext cx="1005840" cy="1005840"/>
          </a:xfrm>
          <a:prstGeom prst="ellipse">
            <a:avLst/>
          </a:prstGeom>
          <a:solidFill>
            <a:srgbClr val="0B5B60"/>
          </a:solidFill>
          <a:ln w="19050">
            <a:solidFill>
              <a:srgbClr val="5FC3C7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2103120"/>
            <a:ext cx="45720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046720" y="31546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마감을 확실하게</a:t>
            </a:r>
            <a:endParaRPr lang="ko-KR" sz="2400" dirty="0"/>
          </a:p>
        </p:txBody>
      </p:sp>
      <p:sp>
        <p:nvSpPr>
          <p:cNvPr id="16" name="Text 10"/>
          <p:cNvSpPr txBox="1"/>
          <p:nvPr/>
        </p:nvSpPr>
        <p:spPr>
          <a:xfrm>
            <a:off x="8046720" y="37947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CFE7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매장별 오픈·마감 체크리스트, 필요한 항목은 사진으로.</a:t>
            </a:r>
            <a:endParaRPr lang="ko-KR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스케줄러</a:t>
            </a:r>
            <a:endParaRPr lang="ko-KR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매장의 한 주를 화면 하나에</a:t>
            </a:r>
            <a:endParaRPr lang="ko-KR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7315200" cy="4718304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ko/desk-schedu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6232"/>
            <a:ext cx="7168896" cy="4572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2960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148840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961120" y="19933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눌러서 추가하고 수정</a:t>
            </a:r>
            <a:endParaRPr lang="ko-KR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8961120" y="234086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칸을 누르면 근무 추가, 근무를 누르면 그 줄 아래에 편집창.</a:t>
            </a:r>
            <a:endParaRPr lang="ko-KR" sz="1350" dirty="0"/>
          </a:p>
        </p:txBody>
      </p:sp>
      <p:sp>
        <p:nvSpPr>
          <p:cNvPr id="12" name="Shape 7"/>
          <p:cNvSpPr/>
          <p:nvPr/>
        </p:nvSpPr>
        <p:spPr>
          <a:xfrm>
            <a:off x="822960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3566160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961120" y="34107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끌기, 복사, 반복</a:t>
            </a:r>
            <a:endParaRPr lang="ko-KR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8961120" y="375818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끌어서 옮기고, Shift 로 복사, 지난주를 이번 주로 복사.</a:t>
            </a:r>
            <a:endParaRPr lang="ko-KR" sz="1350" dirty="0"/>
          </a:p>
        </p:txBody>
      </p:sp>
      <p:sp>
        <p:nvSpPr>
          <p:cNvPr id="16" name="Shape 10"/>
          <p:cNvSpPr/>
          <p:nvPr/>
        </p:nvSpPr>
        <p:spPr>
          <a:xfrm>
            <a:off x="822960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0" y="4983480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961120" y="48280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게시</a:t>
            </a:r>
            <a:endParaRPr lang="ko-KR" sz="1700" dirty="0"/>
          </a:p>
        </p:txBody>
      </p:sp>
      <p:sp>
        <p:nvSpPr>
          <p:cNvPr id="19" name="Text 12"/>
          <p:cNvSpPr txBox="1"/>
          <p:nvPr/>
        </p:nvSpPr>
        <p:spPr>
          <a:xfrm>
            <a:off x="8961120" y="517550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게시 전까지는 초안, 게시하면 각자 자기 근무를 이메일로.</a:t>
            </a:r>
            <a:endParaRPr lang="ko-KR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요청은 한 곳에서</a:t>
            </a:r>
            <a:endParaRPr lang="ko-KR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휴가, 근무 넘기기, 빈 근무 신청</a:t>
            </a:r>
            <a:endParaRPr lang="ko-KR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920240"/>
            <a:ext cx="40233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ko-KR" altLang="en-US" sz="17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직원은 휴대폰으로 요청</a:t>
            </a:r>
            <a:endParaRPr lang="ko-KR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ko-KR" altLang="en-US" sz="17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매니저는 클릭 한 번으로 승인·거절</a:t>
            </a:r>
            <a:endParaRPr lang="ko-KR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ko-KR" altLang="en-US" sz="17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당사자에게 바로 알림</a:t>
            </a:r>
            <a:endParaRPr lang="ko-KR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ko-KR" altLang="en-US" sz="17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휴가를 승인하면 그날 근무는 빈 근무로</a:t>
            </a:r>
            <a:endParaRPr lang="ko-KR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ko-KR" altLang="en-US" sz="17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겹치는 근무는 막아줘요</a:t>
            </a:r>
            <a:endParaRPr lang="ko-KR" sz="1700" dirty="0"/>
          </a:p>
        </p:txBody>
      </p:sp>
      <p:sp>
        <p:nvSpPr>
          <p:cNvPr id="7" name="Shape 4"/>
          <p:cNvSpPr/>
          <p:nvPr/>
        </p:nvSpPr>
        <p:spPr>
          <a:xfrm>
            <a:off x="4846320" y="1783080"/>
            <a:ext cx="6812280" cy="4403750"/>
          </a:xfrm>
          <a:prstGeom prst="roundRect">
            <a:avLst>
              <a:gd name="adj" fmla="val 2492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8" name="Image 1" descr="/tmp/claude-0/-home-user-MyNaturalToCSharp/9bf1aca7-20d4-54b4-b4d9-f618c0224525/scratchpad/deckshots/ko/desk-reques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856232"/>
            <a:ext cx="6665976" cy="42574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할 일과 체크리스트</a:t>
            </a:r>
            <a:endParaRPr lang="ko-KR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매일 같은 방식으로 오픈하고 마감하기</a:t>
            </a:r>
            <a:endParaRPr lang="ko-KR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7315200" cy="4718304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ko/desk-task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6232"/>
            <a:ext cx="7168896" cy="4572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2960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148840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961120" y="19933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매장별 템플릿</a:t>
            </a:r>
            <a:endParaRPr lang="ko-KR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8961120" y="234086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오픈, 마감, 재고 확인 — 목록이 매일 자동으로.</a:t>
            </a:r>
            <a:endParaRPr lang="ko-KR" sz="1350" dirty="0"/>
          </a:p>
        </p:txBody>
      </p:sp>
      <p:sp>
        <p:nvSpPr>
          <p:cNvPr id="12" name="Shape 7"/>
          <p:cNvSpPr/>
          <p:nvPr/>
        </p:nvSpPr>
        <p:spPr>
          <a:xfrm>
            <a:off x="822960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3566160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961120" y="34107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 확인</a:t>
            </a:r>
            <a:endParaRPr lang="ko-KR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8961120" y="375818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사진을 붙여야 체크되는 항목을 정할 수 있어요.</a:t>
            </a:r>
            <a:endParaRPr lang="ko-KR" sz="1350" dirty="0"/>
          </a:p>
        </p:txBody>
      </p:sp>
      <p:sp>
        <p:nvSpPr>
          <p:cNvPr id="16" name="Shape 10"/>
          <p:cNvSpPr/>
          <p:nvPr/>
        </p:nvSpPr>
        <p:spPr>
          <a:xfrm>
            <a:off x="822960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0" y="4983480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961120" y="48280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후속 조치</a:t>
            </a:r>
            <a:endParaRPr lang="ko-KR" sz="1700" dirty="0"/>
          </a:p>
        </p:txBody>
      </p:sp>
      <p:sp>
        <p:nvSpPr>
          <p:cNvPr id="19" name="Text 12"/>
          <p:cNvSpPr txBox="1"/>
          <p:nvPr/>
        </p:nvSpPr>
        <p:spPr>
          <a:xfrm>
            <a:off x="8961120" y="517550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못 끝낸 일은 다음 날로, 단발성 일은 마감일과 함께.</a:t>
            </a:r>
            <a:endParaRPr lang="ko-KR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D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직원의 휴대폰</a:t>
            </a:r>
            <a:endParaRPr lang="ko-KR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직원에게 필요한 것만, 딱 그만큼</a:t>
            </a:r>
            <a:endParaRPr lang="ko-KR" sz="1600" dirty="0"/>
          </a:p>
        </p:txBody>
      </p:sp>
      <p:sp>
        <p:nvSpPr>
          <p:cNvPr id="6" name="Shape 3"/>
          <p:cNvSpPr/>
          <p:nvPr/>
        </p:nvSpPr>
        <p:spPr>
          <a:xfrm>
            <a:off x="1143000" y="1783080"/>
            <a:ext cx="2011680" cy="420445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ko/phone-dash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08" y="1847088"/>
            <a:ext cx="1883664" cy="407644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612469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4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대시보드 · 출근</a:t>
            </a:r>
            <a:endParaRPr lang="ko-KR" sz="1400" dirty="0"/>
          </a:p>
        </p:txBody>
      </p:sp>
      <p:sp>
        <p:nvSpPr>
          <p:cNvPr id="9" name="Shape 5"/>
          <p:cNvSpPr/>
          <p:nvPr/>
        </p:nvSpPr>
        <p:spPr>
          <a:xfrm>
            <a:off x="4709160" y="1783080"/>
            <a:ext cx="2011680" cy="420445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0" name="Image 2" descr="/tmp/claude-0/-home-user-MyNaturalToCSharp/9bf1aca7-20d4-54b4-b4d9-f618c0224525/scratchpad/deckshots/ko/phone-schedu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168" y="1847088"/>
            <a:ext cx="1883664" cy="407644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343400" y="612469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4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한 주 · 빈 근무</a:t>
            </a:r>
            <a:endParaRPr lang="ko-KR" sz="1400" dirty="0"/>
          </a:p>
        </p:txBody>
      </p:sp>
      <p:sp>
        <p:nvSpPr>
          <p:cNvPr id="12" name="Shape 7"/>
          <p:cNvSpPr/>
          <p:nvPr/>
        </p:nvSpPr>
        <p:spPr>
          <a:xfrm>
            <a:off x="8275320" y="1783080"/>
            <a:ext cx="2011680" cy="420445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3" name="Image 3" descr="/tmp/claude-0/-home-user-MyNaturalToCSharp/9bf1aca7-20d4-54b4-b4d9-f618c0224525/scratchpad/deckshots/ko/phone-task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328" y="1847088"/>
            <a:ext cx="1883664" cy="4076442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7909560" y="612469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4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체크리스트</a:t>
            </a:r>
            <a:endParaRPr lang="ko-KR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누가 일하나요?</a:t>
            </a:r>
            <a:endParaRPr lang="ko-KR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사장과 매니저를 위한 대시보드</a:t>
            </a:r>
            <a:endParaRPr lang="ko-KR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4884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80160" y="199339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매장을 한눈에</a:t>
            </a:r>
            <a:endParaRPr lang="ko-KR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1280160" y="234086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매장별 근무 인원, 근무 중, 빈 근무, 완료한 할 일.</a:t>
            </a:r>
            <a:endParaRPr lang="ko-KR" sz="1350" dirty="0"/>
          </a:p>
        </p:txBody>
      </p:sp>
      <p:sp>
        <p:nvSpPr>
          <p:cNvPr id="10" name="Shape 6"/>
          <p:cNvSpPr/>
          <p:nvPr/>
        </p:nvSpPr>
        <p:spPr>
          <a:xfrm>
            <a:off x="54864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6616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341071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나를 기다리는 요청</a:t>
            </a:r>
            <a:endParaRPr lang="ko-KR" sz="1700" dirty="0"/>
          </a:p>
        </p:txBody>
      </p:sp>
      <p:sp>
        <p:nvSpPr>
          <p:cNvPr id="13" name="Text 8"/>
          <p:cNvSpPr txBox="1"/>
          <p:nvPr/>
        </p:nvSpPr>
        <p:spPr>
          <a:xfrm>
            <a:off x="1280160" y="375818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종류별 건수, 탭 한 번으로 처리.</a:t>
            </a:r>
            <a:endParaRPr lang="ko-KR" sz="1350" dirty="0"/>
          </a:p>
        </p:txBody>
      </p:sp>
      <p:sp>
        <p:nvSpPr>
          <p:cNvPr id="14" name="Shape 9"/>
          <p:cNvSpPr/>
          <p:nvPr/>
        </p:nvSpPr>
        <p:spPr>
          <a:xfrm>
            <a:off x="54864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9834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80160" y="482803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인수인계 메모</a:t>
            </a:r>
            <a:endParaRPr lang="ko-KR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1280160" y="517550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근무자에게 남긴 메모와 읽은 사람.</a:t>
            </a:r>
            <a:endParaRPr lang="ko-KR" sz="1350" dirty="0"/>
          </a:p>
        </p:txBody>
      </p:sp>
      <p:sp>
        <p:nvSpPr>
          <p:cNvPr id="18" name="Shape 12"/>
          <p:cNvSpPr/>
          <p:nvPr/>
        </p:nvSpPr>
        <p:spPr>
          <a:xfrm>
            <a:off x="4343400" y="1783080"/>
            <a:ext cx="7315200" cy="4718304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19" name="Image 4" descr="/tmp/claude-0/-home-user-MyNaturalToCSharp/9bf1aca7-20d4-54b4-b4d9-f618c0224525/scratchpad/deckshots/ko/desk-dashboar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552" y="1856232"/>
            <a:ext cx="7168896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보고서와 인건비</a:t>
            </a:r>
            <a:endParaRPr lang="ko-KR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6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급여 처리, 회계, 인쇄용으로</a:t>
            </a:r>
            <a:endParaRPr lang="ko-KR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5669280" cy="3689604"/>
          </a:xfrm>
          <a:prstGeom prst="roundRect">
            <a:avLst>
              <a:gd name="adj" fmla="val 2974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7" name="Image 1" descr="/tmp/claude-0/-home-user-MyNaturalToCSharp/9bf1aca7-20d4-54b4-b4d9-f618c0224525/scratchpad/deckshots/ko/desk-repor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6232"/>
            <a:ext cx="5522976" cy="35433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926080" y="3246120"/>
            <a:ext cx="4754880" cy="3118104"/>
          </a:xfrm>
          <a:prstGeom prst="roundRect">
            <a:avLst>
              <a:gd name="adj" fmla="val 3519"/>
            </a:avLst>
          </a:prstGeom>
          <a:solidFill>
            <a:srgbClr val="FFFFFF"/>
          </a:solidFill>
          <a:ln w="9525">
            <a:solidFill>
              <a:srgbClr val="D5DEDE"/>
            </a:solidFill>
            <a:prstDash val="solid"/>
          </a:ln>
          <a:effectLst>
            <a:outerShdw sx="100000" sy="100000" kx="0" ky="0" algn="bl" rotWithShape="0" blurRad="152400" dist="38100" dir="5400000">
              <a:srgbClr val="0A1F20">
                <a:alpha val="18000"/>
              </a:srgbClr>
            </a:outerShdw>
          </a:effectLst>
        </p:spPr>
      </p:sp>
      <p:pic>
        <p:nvPicPr>
          <p:cNvPr id="9" name="Image 2" descr="/tmp/claude-0/-home-user-MyNaturalToCSharp/9bf1aca7-20d4-54b4-b4d9-f618c0224525/scratchpad/deckshots/ko/desk-labo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232" y="3319272"/>
            <a:ext cx="4608576" cy="297180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8138160" y="201168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0" y="2148840"/>
            <a:ext cx="274320" cy="2743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8869680" y="199339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11가지 내보내기</a:t>
            </a:r>
            <a:endParaRPr lang="ko-KR" sz="1700" dirty="0"/>
          </a:p>
        </p:txBody>
      </p:sp>
      <p:sp>
        <p:nvSpPr>
          <p:cNvPr id="13" name="Text 7"/>
          <p:cNvSpPr txBox="1"/>
          <p:nvPr/>
        </p:nvSpPr>
        <p:spPr>
          <a:xfrm>
            <a:off x="8869680" y="234086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스케줄, 휴가, 타임시트, 인건비, 근태 알림 등.</a:t>
            </a:r>
            <a:endParaRPr lang="ko-KR" sz="1350" dirty="0"/>
          </a:p>
        </p:txBody>
      </p:sp>
      <p:sp>
        <p:nvSpPr>
          <p:cNvPr id="14" name="Shape 8"/>
          <p:cNvSpPr/>
          <p:nvPr/>
        </p:nvSpPr>
        <p:spPr>
          <a:xfrm>
            <a:off x="8138160" y="342900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320" y="356616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8869680" y="341071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CSV 또는 PDF</a:t>
            </a:r>
            <a:endParaRPr lang="ko-KR" sz="1700" dirty="0"/>
          </a:p>
        </p:txBody>
      </p:sp>
      <p:sp>
        <p:nvSpPr>
          <p:cNvPr id="17" name="Text 10"/>
          <p:cNvSpPr txBox="1"/>
          <p:nvPr/>
        </p:nvSpPr>
        <p:spPr>
          <a:xfrm>
            <a:off x="8869680" y="375818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급여 처리용 스프레드시트, 또는 인쇄용 페이지.</a:t>
            </a:r>
            <a:endParaRPr lang="ko-KR" sz="1350" dirty="0"/>
          </a:p>
        </p:txBody>
      </p:sp>
      <p:sp>
        <p:nvSpPr>
          <p:cNvPr id="18" name="Shape 11"/>
          <p:cNvSpPr/>
          <p:nvPr/>
        </p:nvSpPr>
        <p:spPr>
          <a:xfrm>
            <a:off x="8138160" y="4846320"/>
            <a:ext cx="548640" cy="54864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0" y="4983480"/>
            <a:ext cx="274320" cy="27432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8869680" y="482803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7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인건비는 사장만</a:t>
            </a:r>
            <a:endParaRPr lang="ko-KR" sz="1700" dirty="0"/>
          </a:p>
        </p:txBody>
      </p:sp>
      <p:sp>
        <p:nvSpPr>
          <p:cNvPr id="21" name="Text 13"/>
          <p:cNvSpPr txBox="1"/>
          <p:nvPr/>
        </p:nvSpPr>
        <p:spPr>
          <a:xfrm>
            <a:off x="8869680" y="517550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35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계획 대비 실제, 주 초과근무 1.5배, 급여 PIN으로 보호.</a:t>
            </a:r>
            <a:endParaRPr lang="ko-KR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역할마다 알맞은 화면</a:t>
            </a:r>
            <a:endParaRPr lang="ko-KR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</a:t>
            </a:r>
            <a:endParaRPr lang="ko-KR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CFE7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전부: 매장, 직원, 시급, 인건비, 보고서.</a:t>
            </a:r>
            <a:endParaRPr lang="ko-KR" sz="1500" dirty="0"/>
          </a:p>
        </p:txBody>
      </p:sp>
      <p:sp>
        <p:nvSpPr>
          <p:cNvPr id="8" name="Shape 5"/>
          <p:cNvSpPr/>
          <p:nvPr/>
        </p:nvSpPr>
        <p:spPr>
          <a:xfrm>
            <a:off x="2807208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035808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총괄 매니저</a:t>
            </a:r>
            <a:endParaRPr lang="ko-KR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3035808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CFE7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사장과 같은 권한.</a:t>
            </a:r>
            <a:endParaRPr lang="ko-KR" sz="1500" dirty="0"/>
          </a:p>
        </p:txBody>
      </p:sp>
      <p:sp>
        <p:nvSpPr>
          <p:cNvPr id="11" name="Shape 8"/>
          <p:cNvSpPr/>
          <p:nvPr/>
        </p:nvSpPr>
        <p:spPr>
          <a:xfrm>
            <a:off x="5065776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294376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매니저</a:t>
            </a:r>
            <a:endParaRPr lang="ko-KR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5294376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스케줄을 짜고 게시, 자기 매장의 요청 처리.</a:t>
            </a:r>
            <a:endParaRPr lang="ko-KR" sz="1500" dirty="0"/>
          </a:p>
        </p:txBody>
      </p:sp>
      <p:sp>
        <p:nvSpPr>
          <p:cNvPr id="14" name="Shape 11"/>
          <p:cNvSpPr/>
          <p:nvPr/>
        </p:nvSpPr>
        <p:spPr>
          <a:xfrm>
            <a:off x="7324344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552944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시프트 리드</a:t>
            </a:r>
            <a:endParaRPr lang="ko-KR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7552944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체크리스트를 진행하고 확인.</a:t>
            </a:r>
            <a:endParaRPr lang="ko-KR" sz="1500" dirty="0"/>
          </a:p>
        </p:txBody>
      </p:sp>
      <p:sp>
        <p:nvSpPr>
          <p:cNvPr id="17" name="Shape 14"/>
          <p:cNvSpPr/>
          <p:nvPr/>
        </p:nvSpPr>
        <p:spPr>
          <a:xfrm>
            <a:off x="9582912" y="1737360"/>
            <a:ext cx="2103120" cy="4206240"/>
          </a:xfrm>
          <a:prstGeom prst="roundRect">
            <a:avLst>
              <a:gd name="adj" fmla="val 6522"/>
            </a:avLst>
          </a:prstGeom>
          <a:solidFill>
            <a:srgbClr val="F3F6F6"/>
          </a:solidFill>
          <a:ln w="12700">
            <a:solidFill>
              <a:srgbClr val="F3F6F6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811512" y="20116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20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</a:t>
            </a:r>
            <a:endParaRPr lang="ko-KR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9811512" y="2926080"/>
            <a:ext cx="1645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스케줄, 출퇴근, 체크리스트, 요청.</a:t>
            </a:r>
            <a:endParaRPr lang="ko-KR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오후 한나절이면 준비 끝</a:t>
            </a:r>
            <a:endParaRPr lang="ko-KR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ko-KR" sz="2800" dirty="0"/>
          </a:p>
        </p:txBody>
      </p:sp>
      <p:sp>
        <p:nvSpPr>
          <p:cNvPr id="7" name="Shape 4"/>
          <p:cNvSpPr/>
          <p:nvPr/>
        </p:nvSpPr>
        <p:spPr>
          <a:xfrm>
            <a:off x="1554480" y="2446020"/>
            <a:ext cx="1691640" cy="0"/>
          </a:xfrm>
          <a:prstGeom prst="line">
            <a:avLst/>
          </a:prstGeom>
          <a:noFill/>
          <a:ln w="25400">
            <a:solidFill>
              <a:srgbClr val="5FC3C7"/>
            </a:solidFill>
            <a:prstDash val="dash"/>
          </a:ln>
        </p:spPr>
      </p:sp>
      <p:sp>
        <p:nvSpPr>
          <p:cNvPr id="8" name="Text 5"/>
          <p:cNvSpPr txBox="1"/>
          <p:nvPr/>
        </p:nvSpPr>
        <p:spPr>
          <a:xfrm>
            <a:off x="54864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1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가입</a:t>
            </a:r>
            <a:endParaRPr lang="ko-KR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storecrew.app 에서 사업장 만들기.</a:t>
            </a:r>
            <a:endParaRPr lang="ko-KR" sz="1500" dirty="0"/>
          </a:p>
        </p:txBody>
      </p:sp>
      <p:sp>
        <p:nvSpPr>
          <p:cNvPr id="10" name="Shape 7"/>
          <p:cNvSpPr/>
          <p:nvPr/>
        </p:nvSpPr>
        <p:spPr>
          <a:xfrm>
            <a:off x="338328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38328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ko-KR" sz="2800" dirty="0"/>
          </a:p>
        </p:txBody>
      </p:sp>
      <p:sp>
        <p:nvSpPr>
          <p:cNvPr id="12" name="Shape 9"/>
          <p:cNvSpPr/>
          <p:nvPr/>
        </p:nvSpPr>
        <p:spPr>
          <a:xfrm>
            <a:off x="4389120" y="2446020"/>
            <a:ext cx="1691640" cy="0"/>
          </a:xfrm>
          <a:prstGeom prst="line">
            <a:avLst/>
          </a:prstGeom>
          <a:noFill/>
          <a:ln w="25400">
            <a:solidFill>
              <a:srgbClr val="5FC3C7"/>
            </a:solidFill>
            <a:prstDash val="dash"/>
          </a:ln>
        </p:spPr>
      </p:sp>
      <p:sp>
        <p:nvSpPr>
          <p:cNvPr id="13" name="Text 10"/>
          <p:cNvSpPr txBox="1"/>
          <p:nvPr/>
        </p:nvSpPr>
        <p:spPr>
          <a:xfrm>
            <a:off x="338328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1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추가</a:t>
            </a:r>
            <a:endParaRPr lang="ko-KR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338328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이름, 코드, 주소, 영업시간.</a:t>
            </a:r>
            <a:endParaRPr lang="ko-KR" sz="1500" dirty="0"/>
          </a:p>
        </p:txBody>
      </p:sp>
      <p:sp>
        <p:nvSpPr>
          <p:cNvPr id="15" name="Shape 12"/>
          <p:cNvSpPr/>
          <p:nvPr/>
        </p:nvSpPr>
        <p:spPr>
          <a:xfrm>
            <a:off x="621792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21792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ko-KR" sz="2800" dirty="0"/>
          </a:p>
        </p:txBody>
      </p:sp>
      <p:sp>
        <p:nvSpPr>
          <p:cNvPr id="17" name="Shape 14"/>
          <p:cNvSpPr/>
          <p:nvPr/>
        </p:nvSpPr>
        <p:spPr>
          <a:xfrm>
            <a:off x="7223760" y="2446020"/>
            <a:ext cx="1691640" cy="0"/>
          </a:xfrm>
          <a:prstGeom prst="line">
            <a:avLst/>
          </a:prstGeom>
          <a:noFill/>
          <a:ln w="25400">
            <a:solidFill>
              <a:srgbClr val="5FC3C7"/>
            </a:solidFill>
            <a:prstDash val="dash"/>
          </a:ln>
        </p:spPr>
      </p:sp>
      <p:sp>
        <p:nvSpPr>
          <p:cNvPr id="18" name="Text 15"/>
          <p:cNvSpPr txBox="1"/>
          <p:nvPr/>
        </p:nvSpPr>
        <p:spPr>
          <a:xfrm>
            <a:off x="621792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1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 초대</a:t>
            </a:r>
            <a:endParaRPr lang="ko-KR" sz="2100" dirty="0"/>
          </a:p>
        </p:txBody>
      </p:sp>
      <p:sp>
        <p:nvSpPr>
          <p:cNvPr id="19" name="Text 16"/>
          <p:cNvSpPr txBox="1"/>
          <p:nvPr/>
        </p:nvSpPr>
        <p:spPr>
          <a:xfrm>
            <a:off x="621792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매장·역할별 초대 코드, 또는 직접 만든 로그인.</a:t>
            </a:r>
            <a:endParaRPr lang="ko-KR" sz="1500" dirty="0"/>
          </a:p>
        </p:txBody>
      </p:sp>
      <p:sp>
        <p:nvSpPr>
          <p:cNvPr id="20" name="Shape 17"/>
          <p:cNvSpPr/>
          <p:nvPr/>
        </p:nvSpPr>
        <p:spPr>
          <a:xfrm>
            <a:off x="9052560" y="2011680"/>
            <a:ext cx="868680" cy="868680"/>
          </a:xfrm>
          <a:prstGeom prst="ellipse">
            <a:avLst/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9052560" y="20116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ko-KR" sz="2800" dirty="0"/>
          </a:p>
        </p:txBody>
      </p:sp>
      <p:sp>
        <p:nvSpPr>
          <p:cNvPr id="22" name="Text 19"/>
          <p:cNvSpPr txBox="1"/>
          <p:nvPr/>
        </p:nvSpPr>
        <p:spPr>
          <a:xfrm>
            <a:off x="9052560" y="3200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21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주 게시</a:t>
            </a:r>
            <a:endParaRPr lang="ko-KR" sz="2100" dirty="0"/>
          </a:p>
        </p:txBody>
      </p:sp>
      <p:sp>
        <p:nvSpPr>
          <p:cNvPr id="23" name="Text 20"/>
          <p:cNvSpPr txBox="1"/>
          <p:nvPr/>
        </p:nvSpPr>
        <p:spPr>
          <a:xfrm>
            <a:off x="9052560" y="379476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500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표에서 짜고 게시.</a:t>
            </a:r>
            <a:endParaRPr lang="ko-KR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495" y="457200"/>
            <a:ext cx="292608" cy="2926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957255" y="4572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200" b="1" dirty="0">
                <a:solidFill>
                  <a:srgbClr val="0F6E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Storecrew</a:t>
            </a:r>
            <a:endParaRPr lang="ko-KR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3400" b="1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요금</a:t>
            </a:r>
            <a:endParaRPr lang="ko-KR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4206240" cy="4023360"/>
          </a:xfrm>
          <a:prstGeom prst="roundRect">
            <a:avLst>
              <a:gd name="adj" fmla="val 4545"/>
            </a:avLst>
          </a:prstGeom>
          <a:solidFill>
            <a:srgbClr val="0F6E73"/>
          </a:solidFill>
          <a:ln w="12700">
            <a:solidFill>
              <a:srgbClr val="0F6E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2194560"/>
            <a:ext cx="4206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$0</a:t>
            </a:r>
            <a:endParaRPr lang="ko-KR" sz="9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9319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2200" dirty="0">
                <a:solidFill>
                  <a:srgbClr val="CFE7E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파일럿 기간 동안</a:t>
            </a:r>
            <a:endParaRPr lang="ko-KR" sz="22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0" y="1874520"/>
            <a:ext cx="310896" cy="3108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806440" y="182880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기능, 모든 매장, 모든 직원</a:t>
            </a:r>
            <a:endParaRPr lang="ko-KR" sz="18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2496312"/>
            <a:ext cx="310896" cy="31089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806440" y="2450592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 수 무제한</a:t>
            </a:r>
            <a:endParaRPr lang="ko-KR" sz="18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3118104"/>
            <a:ext cx="310896" cy="310896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806440" y="3072384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웹과 안드로이드</a:t>
            </a:r>
            <a:endParaRPr lang="ko-KR" sz="18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0" y="3739896"/>
            <a:ext cx="310896" cy="310896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806440" y="3694176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이메일 알림 포함</a:t>
            </a:r>
            <a:endParaRPr lang="ko-KR" sz="18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0" y="4361688"/>
            <a:ext cx="310896" cy="310896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5806440" y="4315968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altLang="en-US" sz="1800" dirty="0">
                <a:solidFill>
                  <a:srgbClr val="14202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언제든 해지</a:t>
            </a:r>
            <a:endParaRPr lang="ko-KR" sz="1800" dirty="0"/>
          </a:p>
        </p:txBody>
      </p:sp>
      <p:sp>
        <p:nvSpPr>
          <p:cNvPr id="18" name="Text 10"/>
          <p:cNvSpPr txBox="1"/>
          <p:nvPr/>
        </p:nvSpPr>
        <p:spPr>
          <a:xfrm>
            <a:off x="5303520" y="512064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altLang="en-US" sz="1400" i="1" dirty="0">
                <a:solidFill>
                  <a:srgbClr val="5B66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유료 요금제가 나오면 사람 수가 아닌 매장 수 기준이며, 장기 약정은 없습니다.</a:t>
            </a:r>
            <a:endParaRPr lang="ko-KR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928" y="100584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2860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4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써보세요</a:t>
            </a:r>
            <a:endParaRPr lang="ko-KR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1800" dirty="0">
                <a:solidFill>
                  <a:srgbClr val="B8D6D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 매장 두 곳으로 데모를 열어보세요 — 가입 없이.</a:t>
            </a:r>
            <a:endParaRPr lang="ko-KR" sz="1800" dirty="0"/>
          </a:p>
        </p:txBody>
      </p:sp>
      <p:sp>
        <p:nvSpPr>
          <p:cNvPr id="5" name="Shape 2"/>
          <p:cNvSpPr/>
          <p:nvPr/>
        </p:nvSpPr>
        <p:spPr>
          <a:xfrm>
            <a:off x="4084168" y="4023360"/>
            <a:ext cx="4023360" cy="777240"/>
          </a:xfrm>
          <a:prstGeom prst="roundRect">
            <a:avLst>
              <a:gd name="adj" fmla="val 17647"/>
            </a:avLst>
          </a:prstGeom>
          <a:solidFill>
            <a:srgbClr val="123A3C"/>
          </a:solidFill>
          <a:ln w="12700">
            <a:solidFill>
              <a:srgbClr val="5FC3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084168" y="40233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altLang="en-US" sz="2800" b="1" dirty="0">
                <a:solidFill>
                  <a:srgbClr val="5FC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storecrew.app</a:t>
            </a:r>
            <a:endParaRPr lang="ko-KR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ko-KR" altLang="en-US" sz="1500" dirty="0">
                <a:solidFill>
                  <a:srgbClr val="B8D6D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영상과 이 자료: storecrew.app/resources</a:t>
            </a:r>
            <a:endParaRPr lang="ko-KR" sz="1500" dirty="0"/>
          </a:p>
          <a:p>
            <a:pPr algn="ctr" indent="0" marL="0">
              <a:buNone/>
            </a:pPr>
            <a:r>
              <a:rPr lang="ko-KR" altLang="en-US" sz="1500" dirty="0">
                <a:solidFill>
                  <a:srgbClr val="B8D6D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문의: support@storecrew.app</a:t>
            </a:r>
            <a:endParaRPr lang="ko-KR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Accentem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Storecrew 소개</dc:title>
  <dc:subject>PptxGenJS Presentation</dc:subject>
  <dc:creator>PptxGenJS</dc:creator>
  <cp:lastModifiedBy>PptxGenJS</cp:lastModifiedBy>
  <cp:revision>1</cp:revision>
  <dcterms:created xsi:type="dcterms:W3CDTF">2026-09-30T17:14:43Z</dcterms:created>
  <dcterms:modified xsi:type="dcterms:W3CDTF">2026-09-30T17:14:43Z</dcterms:modified>
</cp:coreProperties>
</file>