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F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640080"/>
            <a:ext cx="685800" cy="685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63040" y="713232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Storecrew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640080" y="1920240"/>
            <a:ext cx="51206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Schedules, time clock and checklists for your stores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080" y="4114800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dirty="0">
                <a:solidFill>
                  <a:srgbClr val="B8D6D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simple app for owners, managers and the crew — on the web and on Android.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576072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2000" b="1" dirty="0">
                <a:solidFill>
                  <a:srgbClr val="5FC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storecrew.app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6035040" y="1188720"/>
            <a:ext cx="5669280" cy="3689604"/>
          </a:xfrm>
          <a:prstGeom prst="roundRect">
            <a:avLst>
              <a:gd name="adj" fmla="val 2974"/>
            </a:avLst>
          </a:prstGeom>
          <a:solidFill>
            <a:srgbClr val="FFFFFF"/>
          </a:solidFill>
          <a:ln w="9525">
            <a:solidFill>
              <a:srgbClr val="D5DEDE"/>
            </a:solidFill>
            <a:prstDash val="solid"/>
          </a:ln>
          <a:effectLst>
            <a:outerShdw sx="100000" sy="100000" kx="0" ky="0" algn="bl" rotWithShape="0" blurRad="152400" dist="38100" dir="5400000">
              <a:srgbClr val="0A1F20">
                <a:alpha val="18000"/>
              </a:srgbClr>
            </a:outerShdw>
          </a:effectLst>
        </p:spPr>
      </p:sp>
      <p:pic>
        <p:nvPicPr>
          <p:cNvPr id="8" name="Image 1" descr="/tmp/claude-0/-home-user-MyNaturalToCSharp/9bf1aca7-20d4-54b4-b4d9-f618c0224525/scratchpad/deckshots/en/desk-schedul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192" y="1261872"/>
            <a:ext cx="5522976" cy="3543300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9966960" y="2926080"/>
            <a:ext cx="1737360" cy="3610801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9525">
            <a:solidFill>
              <a:srgbClr val="D5DEDE"/>
            </a:solidFill>
            <a:prstDash val="solid"/>
          </a:ln>
          <a:effectLst>
            <a:outerShdw sx="100000" sy="100000" kx="0" ky="0" algn="bl" rotWithShape="0" blurRad="152400" dist="38100" dir="5400000">
              <a:srgbClr val="0A1F20">
                <a:alpha val="18000"/>
              </a:srgbClr>
            </a:outerShdw>
          </a:effectLst>
        </p:spPr>
      </p:sp>
      <p:pic>
        <p:nvPicPr>
          <p:cNvPr id="10" name="Image 2" descr="/tmp/claude-0/-home-user-MyNaturalToCSharp/9bf1aca7-20d4-54b4-b4d9-f618c0224525/scratchpad/deckshots/en/phone-dashboar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0968" y="2990088"/>
            <a:ext cx="1609344" cy="34827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91495" y="457200"/>
            <a:ext cx="292608" cy="29260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957255" y="457200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0F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Storecrew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41148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3400" b="1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Running a store crew today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548640" y="1737360"/>
            <a:ext cx="2606040" cy="4023360"/>
          </a:xfrm>
          <a:prstGeom prst="roundRect">
            <a:avLst>
              <a:gd name="adj" fmla="val 5263"/>
            </a:avLst>
          </a:prstGeom>
          <a:solidFill>
            <a:srgbClr val="F3F6F6"/>
          </a:solidFill>
          <a:ln w="12700">
            <a:solidFill>
              <a:srgbClr val="F3F6F6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68680" y="2103120"/>
            <a:ext cx="822960" cy="822960"/>
          </a:xfrm>
          <a:prstGeom prst="ellipse">
            <a:avLst/>
          </a:prstGeom>
          <a:solidFill>
            <a:srgbClr val="DDEFEF"/>
          </a:solidFill>
          <a:ln w="12700">
            <a:solidFill>
              <a:srgbClr val="DDEFEF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848" y="2304288"/>
            <a:ext cx="420624" cy="420624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868680" y="320040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900" b="1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schedule in a spreadsheet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868680" y="4206240"/>
            <a:ext cx="2011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400" dirty="0">
                <a:solidFill>
                  <a:srgbClr val="5B66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Printed, texted, changed, and printed again.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3364992" y="1737360"/>
            <a:ext cx="2606040" cy="4023360"/>
          </a:xfrm>
          <a:prstGeom prst="roundRect">
            <a:avLst>
              <a:gd name="adj" fmla="val 5263"/>
            </a:avLst>
          </a:prstGeom>
          <a:solidFill>
            <a:srgbClr val="F3F6F6"/>
          </a:solidFill>
          <a:ln w="12700">
            <a:solidFill>
              <a:srgbClr val="F3F6F6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3685032" y="2103120"/>
            <a:ext cx="822960" cy="822960"/>
          </a:xfrm>
          <a:prstGeom prst="ellipse">
            <a:avLst/>
          </a:prstGeom>
          <a:solidFill>
            <a:srgbClr val="DDEFEF"/>
          </a:solidFill>
          <a:ln w="12700">
            <a:solidFill>
              <a:srgbClr val="DDEFEF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200" y="2304288"/>
            <a:ext cx="420624" cy="420624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3685032" y="320040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900" b="1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Swaps by text message</a:t>
            </a:r>
            <a:endParaRPr lang="en-US" sz="1900" dirty="0"/>
          </a:p>
        </p:txBody>
      </p:sp>
      <p:sp>
        <p:nvSpPr>
          <p:cNvPr id="14" name="Text 9"/>
          <p:cNvSpPr txBox="1"/>
          <p:nvPr/>
        </p:nvSpPr>
        <p:spPr>
          <a:xfrm>
            <a:off x="3685032" y="4206240"/>
            <a:ext cx="2011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400" dirty="0">
                <a:solidFill>
                  <a:srgbClr val="5B66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is actually working Saturday? Nobody is sure.</a:t>
            </a:r>
            <a:endParaRPr lang="en-US" sz="1400" dirty="0"/>
          </a:p>
        </p:txBody>
      </p:sp>
      <p:sp>
        <p:nvSpPr>
          <p:cNvPr id="15" name="Shape 10"/>
          <p:cNvSpPr/>
          <p:nvPr/>
        </p:nvSpPr>
        <p:spPr>
          <a:xfrm>
            <a:off x="6181344" y="1737360"/>
            <a:ext cx="2606040" cy="4023360"/>
          </a:xfrm>
          <a:prstGeom prst="roundRect">
            <a:avLst>
              <a:gd name="adj" fmla="val 5263"/>
            </a:avLst>
          </a:prstGeom>
          <a:solidFill>
            <a:srgbClr val="F3F6F6"/>
          </a:solidFill>
          <a:ln w="12700">
            <a:solidFill>
              <a:srgbClr val="F3F6F6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6501384" y="2103120"/>
            <a:ext cx="822960" cy="822960"/>
          </a:xfrm>
          <a:prstGeom prst="ellipse">
            <a:avLst/>
          </a:prstGeom>
          <a:solidFill>
            <a:srgbClr val="DDEFEF"/>
          </a:solidFill>
          <a:ln w="12700">
            <a:solidFill>
              <a:srgbClr val="DDEFEF"/>
            </a:solidFill>
            <a:prstDash val="solid"/>
          </a:ln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2552" y="2304288"/>
            <a:ext cx="420624" cy="420624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6501384" y="320040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900" b="1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Checklists on a clipboard</a:t>
            </a:r>
            <a:endParaRPr lang="en-US" sz="1900" dirty="0"/>
          </a:p>
        </p:txBody>
      </p:sp>
      <p:sp>
        <p:nvSpPr>
          <p:cNvPr id="19" name="Text 13"/>
          <p:cNvSpPr txBox="1"/>
          <p:nvPr/>
        </p:nvSpPr>
        <p:spPr>
          <a:xfrm>
            <a:off x="6501384" y="4206240"/>
            <a:ext cx="2011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400" dirty="0">
                <a:solidFill>
                  <a:srgbClr val="5B66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Opening and closing steps get skipped, and nobody knows.</a:t>
            </a:r>
            <a:endParaRPr lang="en-US" sz="1400" dirty="0"/>
          </a:p>
        </p:txBody>
      </p:sp>
      <p:sp>
        <p:nvSpPr>
          <p:cNvPr id="20" name="Shape 14"/>
          <p:cNvSpPr/>
          <p:nvPr/>
        </p:nvSpPr>
        <p:spPr>
          <a:xfrm>
            <a:off x="8997696" y="1737360"/>
            <a:ext cx="2606040" cy="4023360"/>
          </a:xfrm>
          <a:prstGeom prst="roundRect">
            <a:avLst>
              <a:gd name="adj" fmla="val 5263"/>
            </a:avLst>
          </a:prstGeom>
          <a:solidFill>
            <a:srgbClr val="F3F6F6"/>
          </a:solidFill>
          <a:ln w="12700">
            <a:solidFill>
              <a:srgbClr val="F3F6F6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9317736" y="2103120"/>
            <a:ext cx="822960" cy="822960"/>
          </a:xfrm>
          <a:prstGeom prst="ellipse">
            <a:avLst/>
          </a:prstGeom>
          <a:solidFill>
            <a:srgbClr val="DDEFEF"/>
          </a:solidFill>
          <a:ln w="12700">
            <a:solidFill>
              <a:srgbClr val="DDEFEF"/>
            </a:solidFill>
            <a:prstDash val="solid"/>
          </a:ln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8904" y="2304288"/>
            <a:ext cx="420624" cy="420624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9317736" y="320040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900" b="1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Punch cards into payroll</a:t>
            </a:r>
            <a:endParaRPr lang="en-US" sz="1900" dirty="0"/>
          </a:p>
        </p:txBody>
      </p:sp>
      <p:sp>
        <p:nvSpPr>
          <p:cNvPr id="24" name="Text 17"/>
          <p:cNvSpPr txBox="1"/>
          <p:nvPr/>
        </p:nvSpPr>
        <p:spPr>
          <a:xfrm>
            <a:off x="9317736" y="4206240"/>
            <a:ext cx="2011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400" dirty="0">
                <a:solidFill>
                  <a:srgbClr val="5B66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Hours are typed in by hand, late and missed punches found too late.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6E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91495" y="457200"/>
            <a:ext cx="292608" cy="29260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957255" y="457200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Storecrew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41148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app for the whole shift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548640" y="1828800"/>
            <a:ext cx="1005840" cy="1005840"/>
          </a:xfrm>
          <a:prstGeom prst="ellipse">
            <a:avLst/>
          </a:prstGeom>
          <a:solidFill>
            <a:srgbClr val="0B5B60"/>
          </a:solidFill>
          <a:ln w="19050">
            <a:solidFill>
              <a:srgbClr val="5FC3C7"/>
            </a:solidFill>
            <a:prstDash val="solid"/>
          </a:ln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103120"/>
            <a:ext cx="457200" cy="4572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48640" y="315468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Schedule faster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548640" y="3794760"/>
            <a:ext cx="3291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dirty="0">
                <a:solidFill>
                  <a:srgbClr val="CFE7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week on one grid. Drag to move, copy last week, post in one click.</a:t>
            </a:r>
            <a:endParaRPr lang="en-US" sz="1600" dirty="0"/>
          </a:p>
        </p:txBody>
      </p:sp>
      <p:sp>
        <p:nvSpPr>
          <p:cNvPr id="9" name="Shape 5"/>
          <p:cNvSpPr/>
          <p:nvPr/>
        </p:nvSpPr>
        <p:spPr>
          <a:xfrm>
            <a:off x="4297680" y="1828800"/>
            <a:ext cx="1005840" cy="1005840"/>
          </a:xfrm>
          <a:prstGeom prst="ellipse">
            <a:avLst/>
          </a:prstGeom>
          <a:solidFill>
            <a:srgbClr val="0B5B60"/>
          </a:solidFill>
          <a:ln w="19050">
            <a:solidFill>
              <a:srgbClr val="5FC3C7"/>
            </a:solidFill>
            <a:prstDash val="solid"/>
          </a:ln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103120"/>
            <a:ext cx="457200" cy="45720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4297680" y="315468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Track time easier</a:t>
            </a:r>
            <a:endParaRPr lang="en-US" sz="2400" dirty="0"/>
          </a:p>
        </p:txBody>
      </p:sp>
      <p:sp>
        <p:nvSpPr>
          <p:cNvPr id="12" name="Text 7"/>
          <p:cNvSpPr txBox="1"/>
          <p:nvPr/>
        </p:nvSpPr>
        <p:spPr>
          <a:xfrm>
            <a:off x="4297680" y="3794760"/>
            <a:ext cx="3291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dirty="0">
                <a:solidFill>
                  <a:srgbClr val="CFE7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Crew clock in and out on their phones; hours land on the timesheet.</a:t>
            </a:r>
            <a:endParaRPr lang="en-US" sz="1600" dirty="0"/>
          </a:p>
        </p:txBody>
      </p:sp>
      <p:sp>
        <p:nvSpPr>
          <p:cNvPr id="13" name="Shape 8"/>
          <p:cNvSpPr/>
          <p:nvPr/>
        </p:nvSpPr>
        <p:spPr>
          <a:xfrm>
            <a:off x="8046720" y="1828800"/>
            <a:ext cx="1005840" cy="1005840"/>
          </a:xfrm>
          <a:prstGeom prst="ellipse">
            <a:avLst/>
          </a:prstGeom>
          <a:solidFill>
            <a:srgbClr val="0B5B60"/>
          </a:solidFill>
          <a:ln w="19050">
            <a:solidFill>
              <a:srgbClr val="5FC3C7"/>
            </a:solidFill>
            <a:prstDash val="solid"/>
          </a:ln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1040" y="2103120"/>
            <a:ext cx="457200" cy="457200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8046720" y="315468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 the store right</a:t>
            </a:r>
            <a:endParaRPr lang="en-US" sz="2400" dirty="0"/>
          </a:p>
        </p:txBody>
      </p:sp>
      <p:sp>
        <p:nvSpPr>
          <p:cNvPr id="16" name="Text 10"/>
          <p:cNvSpPr txBox="1"/>
          <p:nvPr/>
        </p:nvSpPr>
        <p:spPr>
          <a:xfrm>
            <a:off x="8046720" y="3794760"/>
            <a:ext cx="3291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dirty="0">
                <a:solidFill>
                  <a:srgbClr val="CFE7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Opening and closing checklists per store, with photos where it matters.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91495" y="457200"/>
            <a:ext cx="292608" cy="29260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957255" y="457200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0F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Storecrew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41148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3400" b="1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Scheduler</a:t>
            </a:r>
            <a:endParaRPr lang="en-US" sz="34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09728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1600" dirty="0">
                <a:solidFill>
                  <a:srgbClr val="5B66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whole week for every store, on one screen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548640" y="1783080"/>
            <a:ext cx="7315200" cy="4718304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9525">
            <a:solidFill>
              <a:srgbClr val="D5DEDE"/>
            </a:solidFill>
            <a:prstDash val="solid"/>
          </a:ln>
          <a:effectLst>
            <a:outerShdw sx="100000" sy="100000" kx="0" ky="0" algn="bl" rotWithShape="0" blurRad="152400" dist="38100" dir="5400000">
              <a:srgbClr val="0A1F20">
                <a:alpha val="18000"/>
              </a:srgbClr>
            </a:outerShdw>
          </a:effectLst>
        </p:spPr>
      </p:sp>
      <p:pic>
        <p:nvPicPr>
          <p:cNvPr id="7" name="Image 1" descr="/tmp/claude-0/-home-user-MyNaturalToCSharp/9bf1aca7-20d4-54b4-b4d9-f618c0224525/scratchpad/deckshots/en/desk-schedul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856232"/>
            <a:ext cx="7168896" cy="45720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8229600" y="2011680"/>
            <a:ext cx="548640" cy="548640"/>
          </a:xfrm>
          <a:prstGeom prst="ellipse">
            <a:avLst/>
          </a:prstGeom>
          <a:solidFill>
            <a:srgbClr val="0F6E73"/>
          </a:solidFill>
          <a:ln w="12700">
            <a:solidFill>
              <a:srgbClr val="0F6E73"/>
            </a:solidFill>
            <a:prstDash val="solid"/>
          </a:ln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6760" y="2148840"/>
            <a:ext cx="274320" cy="27432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8961120" y="1993392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1700" b="1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to add or change</a:t>
            </a:r>
            <a:endParaRPr lang="en-US" sz="1700" dirty="0"/>
          </a:p>
        </p:txBody>
      </p:sp>
      <p:sp>
        <p:nvSpPr>
          <p:cNvPr id="11" name="Text 6"/>
          <p:cNvSpPr txBox="1"/>
          <p:nvPr/>
        </p:nvSpPr>
        <p:spPr>
          <a:xfrm>
            <a:off x="8961120" y="2340864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350" dirty="0">
                <a:solidFill>
                  <a:srgbClr val="5B66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empty cell adds a shift; a shift opens its editor right under the row.</a:t>
            </a:r>
            <a:endParaRPr lang="en-US" sz="1350" dirty="0"/>
          </a:p>
        </p:txBody>
      </p:sp>
      <p:sp>
        <p:nvSpPr>
          <p:cNvPr id="12" name="Shape 7"/>
          <p:cNvSpPr/>
          <p:nvPr/>
        </p:nvSpPr>
        <p:spPr>
          <a:xfrm>
            <a:off x="8229600" y="3429000"/>
            <a:ext cx="548640" cy="548640"/>
          </a:xfrm>
          <a:prstGeom prst="ellipse">
            <a:avLst/>
          </a:prstGeom>
          <a:solidFill>
            <a:srgbClr val="0F6E73"/>
          </a:solidFill>
          <a:ln w="12700">
            <a:solidFill>
              <a:srgbClr val="0F6E73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6760" y="3566160"/>
            <a:ext cx="274320" cy="274320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8961120" y="3410712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1700" b="1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Drag, copy, repeat</a:t>
            </a:r>
            <a:endParaRPr lang="en-US" sz="1700" dirty="0"/>
          </a:p>
        </p:txBody>
      </p:sp>
      <p:sp>
        <p:nvSpPr>
          <p:cNvPr id="15" name="Text 9"/>
          <p:cNvSpPr txBox="1"/>
          <p:nvPr/>
        </p:nvSpPr>
        <p:spPr>
          <a:xfrm>
            <a:off x="8961120" y="3758184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350" dirty="0">
                <a:solidFill>
                  <a:srgbClr val="5B66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Drag to move, hold Shift to copy, copy last week into this one.</a:t>
            </a:r>
            <a:endParaRPr lang="en-US" sz="1350" dirty="0"/>
          </a:p>
        </p:txBody>
      </p:sp>
      <p:sp>
        <p:nvSpPr>
          <p:cNvPr id="16" name="Shape 10"/>
          <p:cNvSpPr/>
          <p:nvPr/>
        </p:nvSpPr>
        <p:spPr>
          <a:xfrm>
            <a:off x="8229600" y="4846320"/>
            <a:ext cx="548640" cy="548640"/>
          </a:xfrm>
          <a:prstGeom prst="ellipse">
            <a:avLst/>
          </a:prstGeom>
          <a:solidFill>
            <a:srgbClr val="0F6E73"/>
          </a:solidFill>
          <a:ln w="12700">
            <a:solidFill>
              <a:srgbClr val="0F6E73"/>
            </a:solidFill>
            <a:prstDash val="solid"/>
          </a:ln>
        </p:spPr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6760" y="4983480"/>
            <a:ext cx="274320" cy="274320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8961120" y="4828032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1700" b="1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 the week</a:t>
            </a:r>
            <a:endParaRPr lang="en-US" sz="1700" dirty="0"/>
          </a:p>
        </p:txBody>
      </p:sp>
      <p:sp>
        <p:nvSpPr>
          <p:cNvPr id="19" name="Text 12"/>
          <p:cNvSpPr txBox="1"/>
          <p:nvPr/>
        </p:nvSpPr>
        <p:spPr>
          <a:xfrm>
            <a:off x="8961120" y="5175504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350" dirty="0">
                <a:solidFill>
                  <a:srgbClr val="5B66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Drafts until you post; then everyone gets their days by email.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91495" y="457200"/>
            <a:ext cx="292608" cy="29260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957255" y="457200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0F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Storecrew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41148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3400" b="1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Requests, in one place</a:t>
            </a:r>
            <a:endParaRPr lang="en-US" sz="34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09728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1600" dirty="0">
                <a:solidFill>
                  <a:srgbClr val="5B66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 off, shift offers and open shift claims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920240"/>
            <a:ext cx="402336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altLang="en-US" sz="1700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Crew ask from their phones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altLang="en-US" sz="1700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Managers approve or deny with one click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altLang="en-US" sz="1700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person is told right away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altLang="en-US" sz="1700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Approved time off opens the shifts on those days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altLang="en-US" sz="1700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Double bookings are refused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4846320" y="1783080"/>
            <a:ext cx="6812280" cy="4403750"/>
          </a:xfrm>
          <a:prstGeom prst="roundRect">
            <a:avLst>
              <a:gd name="adj" fmla="val 2492"/>
            </a:avLst>
          </a:prstGeom>
          <a:solidFill>
            <a:srgbClr val="FFFFFF"/>
          </a:solidFill>
          <a:ln w="9525">
            <a:solidFill>
              <a:srgbClr val="D5DEDE"/>
            </a:solidFill>
            <a:prstDash val="solid"/>
          </a:ln>
          <a:effectLst>
            <a:outerShdw sx="100000" sy="100000" kx="0" ky="0" algn="bl" rotWithShape="0" blurRad="152400" dist="38100" dir="5400000">
              <a:srgbClr val="0A1F20">
                <a:alpha val="18000"/>
              </a:srgbClr>
            </a:outerShdw>
          </a:effectLst>
        </p:spPr>
      </p:sp>
      <p:pic>
        <p:nvPicPr>
          <p:cNvPr id="8" name="Image 1" descr="/tmp/claude-0/-home-user-MyNaturalToCSharp/9bf1aca7-20d4-54b4-b4d9-f618c0224525/scratchpad/deckshots/en/desk-request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9472" y="1856232"/>
            <a:ext cx="6665976" cy="425744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91495" y="457200"/>
            <a:ext cx="292608" cy="29260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957255" y="457200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0F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Storecrew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41148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3400" b="1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Tasks and checklists</a:t>
            </a:r>
            <a:endParaRPr lang="en-US" sz="34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09728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1600" dirty="0">
                <a:solidFill>
                  <a:srgbClr val="5B66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and close the store the same way every day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548640" y="1783080"/>
            <a:ext cx="7315200" cy="4718304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9525">
            <a:solidFill>
              <a:srgbClr val="D5DEDE"/>
            </a:solidFill>
            <a:prstDash val="solid"/>
          </a:ln>
          <a:effectLst>
            <a:outerShdw sx="100000" sy="100000" kx="0" ky="0" algn="bl" rotWithShape="0" blurRad="152400" dist="38100" dir="5400000">
              <a:srgbClr val="0A1F20">
                <a:alpha val="18000"/>
              </a:srgbClr>
            </a:outerShdw>
          </a:effectLst>
        </p:spPr>
      </p:sp>
      <p:pic>
        <p:nvPicPr>
          <p:cNvPr id="7" name="Image 1" descr="/tmp/claude-0/-home-user-MyNaturalToCSharp/9bf1aca7-20d4-54b4-b4d9-f618c0224525/scratchpad/deckshots/en/desk-task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856232"/>
            <a:ext cx="7168896" cy="45720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8229600" y="2011680"/>
            <a:ext cx="548640" cy="548640"/>
          </a:xfrm>
          <a:prstGeom prst="ellipse">
            <a:avLst/>
          </a:prstGeom>
          <a:solidFill>
            <a:srgbClr val="0F6E73"/>
          </a:solidFill>
          <a:ln w="12700">
            <a:solidFill>
              <a:srgbClr val="0F6E73"/>
            </a:solidFill>
            <a:prstDash val="solid"/>
          </a:ln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6760" y="2148840"/>
            <a:ext cx="274320" cy="27432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8961120" y="1993392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1700" b="1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Templates per store</a:t>
            </a:r>
            <a:endParaRPr lang="en-US" sz="1700" dirty="0"/>
          </a:p>
        </p:txBody>
      </p:sp>
      <p:sp>
        <p:nvSpPr>
          <p:cNvPr id="11" name="Text 6"/>
          <p:cNvSpPr txBox="1"/>
          <p:nvPr/>
        </p:nvSpPr>
        <p:spPr>
          <a:xfrm>
            <a:off x="8961120" y="2340864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350" dirty="0">
                <a:solidFill>
                  <a:srgbClr val="5B66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Opening, closing, supply check — the lists come back every day.</a:t>
            </a:r>
            <a:endParaRPr lang="en-US" sz="1350" dirty="0"/>
          </a:p>
        </p:txBody>
      </p:sp>
      <p:sp>
        <p:nvSpPr>
          <p:cNvPr id="12" name="Shape 7"/>
          <p:cNvSpPr/>
          <p:nvPr/>
        </p:nvSpPr>
        <p:spPr>
          <a:xfrm>
            <a:off x="8229600" y="3429000"/>
            <a:ext cx="548640" cy="548640"/>
          </a:xfrm>
          <a:prstGeom prst="ellipse">
            <a:avLst/>
          </a:prstGeom>
          <a:solidFill>
            <a:srgbClr val="0F6E73"/>
          </a:solidFill>
          <a:ln w="12700">
            <a:solidFill>
              <a:srgbClr val="0F6E73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6760" y="3566160"/>
            <a:ext cx="274320" cy="274320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8961120" y="3410712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1700" b="1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 proof</a:t>
            </a:r>
            <a:endParaRPr lang="en-US" sz="1700" dirty="0"/>
          </a:p>
        </p:txBody>
      </p:sp>
      <p:sp>
        <p:nvSpPr>
          <p:cNvPr id="15" name="Text 9"/>
          <p:cNvSpPr txBox="1"/>
          <p:nvPr/>
        </p:nvSpPr>
        <p:spPr>
          <a:xfrm>
            <a:off x="8961120" y="3758184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350" dirty="0">
                <a:solidFill>
                  <a:srgbClr val="5B66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item can require a photo before it is ticked.</a:t>
            </a:r>
            <a:endParaRPr lang="en-US" sz="1350" dirty="0"/>
          </a:p>
        </p:txBody>
      </p:sp>
      <p:sp>
        <p:nvSpPr>
          <p:cNvPr id="16" name="Shape 10"/>
          <p:cNvSpPr/>
          <p:nvPr/>
        </p:nvSpPr>
        <p:spPr>
          <a:xfrm>
            <a:off x="8229600" y="4846320"/>
            <a:ext cx="548640" cy="548640"/>
          </a:xfrm>
          <a:prstGeom prst="ellipse">
            <a:avLst/>
          </a:prstGeom>
          <a:solidFill>
            <a:srgbClr val="0F6E73"/>
          </a:solidFill>
          <a:ln w="12700">
            <a:solidFill>
              <a:srgbClr val="0F6E73"/>
            </a:solidFill>
            <a:prstDash val="solid"/>
          </a:ln>
        </p:spPr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6760" y="4983480"/>
            <a:ext cx="274320" cy="274320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8961120" y="4828032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1700" b="1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Follow-ups</a:t>
            </a:r>
            <a:endParaRPr lang="en-US" sz="1700" dirty="0"/>
          </a:p>
        </p:txBody>
      </p:sp>
      <p:sp>
        <p:nvSpPr>
          <p:cNvPr id="19" name="Text 12"/>
          <p:cNvSpPr txBox="1"/>
          <p:nvPr/>
        </p:nvSpPr>
        <p:spPr>
          <a:xfrm>
            <a:off x="8961120" y="5175504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350" dirty="0">
                <a:solidFill>
                  <a:srgbClr val="5B66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Undone items carry over; one-off tasks get a due date.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D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91495" y="457200"/>
            <a:ext cx="292608" cy="29260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957255" y="457200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0F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Storecrew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41148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3400" b="1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crew’s phone</a:t>
            </a:r>
            <a:endParaRPr lang="en-US" sz="34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09728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1600" dirty="0">
                <a:solidFill>
                  <a:srgbClr val="5B66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Everything an employee needs, and nothing more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1143000" y="1783080"/>
            <a:ext cx="2011680" cy="4204458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9525">
            <a:solidFill>
              <a:srgbClr val="D5DEDE"/>
            </a:solidFill>
            <a:prstDash val="solid"/>
          </a:ln>
          <a:effectLst>
            <a:outerShdw sx="100000" sy="100000" kx="0" ky="0" algn="bl" rotWithShape="0" blurRad="152400" dist="38100" dir="5400000">
              <a:srgbClr val="0A1F20">
                <a:alpha val="18000"/>
              </a:srgbClr>
            </a:outerShdw>
          </a:effectLst>
        </p:spPr>
      </p:sp>
      <p:pic>
        <p:nvPicPr>
          <p:cNvPr id="7" name="Image 1" descr="/tmp/claude-0/-home-user-MyNaturalToCSharp/9bf1aca7-20d4-54b4-b4d9-f618c0224525/scratchpad/deckshots/en/phone-dashboar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008" y="1847088"/>
            <a:ext cx="1883664" cy="4076442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777240" y="612469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1400" b="1" dirty="0">
                <a:solidFill>
                  <a:srgbClr val="0F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Dashboard · clock in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4709160" y="1783080"/>
            <a:ext cx="2011680" cy="4204458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9525">
            <a:solidFill>
              <a:srgbClr val="D5DEDE"/>
            </a:solidFill>
            <a:prstDash val="solid"/>
          </a:ln>
          <a:effectLst>
            <a:outerShdw sx="100000" sy="100000" kx="0" ky="0" algn="bl" rotWithShape="0" blurRad="152400" dist="38100" dir="5400000">
              <a:srgbClr val="0A1F20">
                <a:alpha val="18000"/>
              </a:srgbClr>
            </a:outerShdw>
          </a:effectLst>
        </p:spPr>
      </p:sp>
      <p:pic>
        <p:nvPicPr>
          <p:cNvPr id="10" name="Image 2" descr="/tmp/claude-0/-home-user-MyNaturalToCSharp/9bf1aca7-20d4-54b4-b4d9-f618c0224525/scratchpad/deckshots/en/phone-schedul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3168" y="1847088"/>
            <a:ext cx="1883664" cy="4076442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4343400" y="612469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1400" b="1" dirty="0">
                <a:solidFill>
                  <a:srgbClr val="0F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week · open shifts</a:t>
            </a:r>
            <a:endParaRPr lang="en-US" sz="1400" dirty="0"/>
          </a:p>
        </p:txBody>
      </p:sp>
      <p:sp>
        <p:nvSpPr>
          <p:cNvPr id="12" name="Shape 7"/>
          <p:cNvSpPr/>
          <p:nvPr/>
        </p:nvSpPr>
        <p:spPr>
          <a:xfrm>
            <a:off x="8275320" y="1783080"/>
            <a:ext cx="2011680" cy="4204458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9525">
            <a:solidFill>
              <a:srgbClr val="D5DEDE"/>
            </a:solidFill>
            <a:prstDash val="solid"/>
          </a:ln>
          <a:effectLst>
            <a:outerShdw sx="100000" sy="100000" kx="0" ky="0" algn="bl" rotWithShape="0" blurRad="152400" dist="38100" dir="5400000">
              <a:srgbClr val="0A1F20">
                <a:alpha val="18000"/>
              </a:srgbClr>
            </a:outerShdw>
          </a:effectLst>
        </p:spPr>
      </p:sp>
      <p:pic>
        <p:nvPicPr>
          <p:cNvPr id="13" name="Image 3" descr="/tmp/claude-0/-home-user-MyNaturalToCSharp/9bf1aca7-20d4-54b4-b4d9-f618c0224525/scratchpad/deckshots/en/phone-tasks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9328" y="1847088"/>
            <a:ext cx="1883664" cy="4076442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7909560" y="612469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1400" b="1" dirty="0">
                <a:solidFill>
                  <a:srgbClr val="0F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Checklists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91495" y="457200"/>
            <a:ext cx="292608" cy="29260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957255" y="457200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0F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Storecrew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41148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3400" b="1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is on today?</a:t>
            </a:r>
            <a:endParaRPr lang="en-US" sz="34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09728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1600" dirty="0">
                <a:solidFill>
                  <a:srgbClr val="5B66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Dashboard for owners and managers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548640" cy="548640"/>
          </a:xfrm>
          <a:prstGeom prst="ellipse">
            <a:avLst/>
          </a:prstGeom>
          <a:solidFill>
            <a:srgbClr val="0F6E73"/>
          </a:solidFill>
          <a:ln w="12700">
            <a:solidFill>
              <a:srgbClr val="0F6E73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148840"/>
            <a:ext cx="274320" cy="27432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280160" y="1993392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1700" b="1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store at a glance</a:t>
            </a:r>
            <a:endParaRPr lang="en-US" sz="1700" dirty="0"/>
          </a:p>
        </p:txBody>
      </p:sp>
      <p:sp>
        <p:nvSpPr>
          <p:cNvPr id="9" name="Text 5"/>
          <p:cNvSpPr txBox="1"/>
          <p:nvPr/>
        </p:nvSpPr>
        <p:spPr>
          <a:xfrm>
            <a:off x="1280160" y="2340864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350" dirty="0">
                <a:solidFill>
                  <a:srgbClr val="5B66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Scheduled, on duty, open shifts and tasks done, per store.</a:t>
            </a:r>
            <a:endParaRPr lang="en-US" sz="1350" dirty="0"/>
          </a:p>
        </p:txBody>
      </p:sp>
      <p:sp>
        <p:nvSpPr>
          <p:cNvPr id="10" name="Shape 6"/>
          <p:cNvSpPr/>
          <p:nvPr/>
        </p:nvSpPr>
        <p:spPr>
          <a:xfrm>
            <a:off x="548640" y="3429000"/>
            <a:ext cx="548640" cy="548640"/>
          </a:xfrm>
          <a:prstGeom prst="ellipse">
            <a:avLst/>
          </a:prstGeom>
          <a:solidFill>
            <a:srgbClr val="0F6E73"/>
          </a:solidFill>
          <a:ln w="12700">
            <a:solidFill>
              <a:srgbClr val="0F6E73"/>
            </a:solidFill>
            <a:prstDash val="solid"/>
          </a:ln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566160"/>
            <a:ext cx="274320" cy="27432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280160" y="3410712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1700" b="1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Requests waiting for you</a:t>
            </a:r>
            <a:endParaRPr lang="en-US" sz="1700" dirty="0"/>
          </a:p>
        </p:txBody>
      </p:sp>
      <p:sp>
        <p:nvSpPr>
          <p:cNvPr id="13" name="Text 8"/>
          <p:cNvSpPr txBox="1"/>
          <p:nvPr/>
        </p:nvSpPr>
        <p:spPr>
          <a:xfrm>
            <a:off x="1280160" y="3758184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350" dirty="0">
                <a:solidFill>
                  <a:srgbClr val="5B66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Counted by kind, one tap to decide.</a:t>
            </a:r>
            <a:endParaRPr lang="en-US" sz="1350" dirty="0"/>
          </a:p>
        </p:txBody>
      </p:sp>
      <p:sp>
        <p:nvSpPr>
          <p:cNvPr id="14" name="Shape 9"/>
          <p:cNvSpPr/>
          <p:nvPr/>
        </p:nvSpPr>
        <p:spPr>
          <a:xfrm>
            <a:off x="548640" y="4846320"/>
            <a:ext cx="548640" cy="548640"/>
          </a:xfrm>
          <a:prstGeom prst="ellipse">
            <a:avLst/>
          </a:prstGeom>
          <a:solidFill>
            <a:srgbClr val="0F6E73"/>
          </a:solidFill>
          <a:ln w="12700">
            <a:solidFill>
              <a:srgbClr val="0F6E73"/>
            </a:solidFill>
            <a:prstDash val="solid"/>
          </a:ln>
        </p:spPr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4983480"/>
            <a:ext cx="274320" cy="27432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280160" y="4828032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1700" b="1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Handoff notes</a:t>
            </a:r>
            <a:endParaRPr lang="en-US" sz="1700" dirty="0"/>
          </a:p>
        </p:txBody>
      </p:sp>
      <p:sp>
        <p:nvSpPr>
          <p:cNvPr id="17" name="Text 11"/>
          <p:cNvSpPr txBox="1"/>
          <p:nvPr/>
        </p:nvSpPr>
        <p:spPr>
          <a:xfrm>
            <a:off x="1280160" y="5175504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350" dirty="0">
                <a:solidFill>
                  <a:srgbClr val="5B66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one shift leaves for the next, with who has read it.</a:t>
            </a:r>
            <a:endParaRPr lang="en-US" sz="1350" dirty="0"/>
          </a:p>
        </p:txBody>
      </p:sp>
      <p:sp>
        <p:nvSpPr>
          <p:cNvPr id="18" name="Shape 12"/>
          <p:cNvSpPr/>
          <p:nvPr/>
        </p:nvSpPr>
        <p:spPr>
          <a:xfrm>
            <a:off x="4343400" y="1783080"/>
            <a:ext cx="7315200" cy="4718304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9525">
            <a:solidFill>
              <a:srgbClr val="D5DEDE"/>
            </a:solidFill>
            <a:prstDash val="solid"/>
          </a:ln>
          <a:effectLst>
            <a:outerShdw sx="100000" sy="100000" kx="0" ky="0" algn="bl" rotWithShape="0" blurRad="152400" dist="38100" dir="5400000">
              <a:srgbClr val="0A1F20">
                <a:alpha val="18000"/>
              </a:srgbClr>
            </a:outerShdw>
          </a:effectLst>
        </p:spPr>
      </p:sp>
      <p:pic>
        <p:nvPicPr>
          <p:cNvPr id="19" name="Image 4" descr="/tmp/claude-0/-home-user-MyNaturalToCSharp/9bf1aca7-20d4-54b4-b4d9-f618c0224525/scratchpad/deckshots/en/desk-dashboar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6552" y="1856232"/>
            <a:ext cx="7168896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91495" y="457200"/>
            <a:ext cx="292608" cy="29260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957255" y="457200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0F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Storecrew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41148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3400" b="1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Reports and labor cost</a:t>
            </a:r>
            <a:endParaRPr lang="en-US" sz="34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09728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1600" dirty="0">
                <a:solidFill>
                  <a:srgbClr val="5B66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payroll, for the accountant, or to print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548640" y="1783080"/>
            <a:ext cx="5669280" cy="3689604"/>
          </a:xfrm>
          <a:prstGeom prst="roundRect">
            <a:avLst>
              <a:gd name="adj" fmla="val 2974"/>
            </a:avLst>
          </a:prstGeom>
          <a:solidFill>
            <a:srgbClr val="FFFFFF"/>
          </a:solidFill>
          <a:ln w="9525">
            <a:solidFill>
              <a:srgbClr val="D5DEDE"/>
            </a:solidFill>
            <a:prstDash val="solid"/>
          </a:ln>
          <a:effectLst>
            <a:outerShdw sx="100000" sy="100000" kx="0" ky="0" algn="bl" rotWithShape="0" blurRad="152400" dist="38100" dir="5400000">
              <a:srgbClr val="0A1F20">
                <a:alpha val="18000"/>
              </a:srgbClr>
            </a:outerShdw>
          </a:effectLst>
        </p:spPr>
      </p:sp>
      <p:pic>
        <p:nvPicPr>
          <p:cNvPr id="7" name="Image 1" descr="/tmp/claude-0/-home-user-MyNaturalToCSharp/9bf1aca7-20d4-54b4-b4d9-f618c0224525/scratchpad/deckshots/en/desk-report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856232"/>
            <a:ext cx="5522976" cy="35433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2926080" y="3246120"/>
            <a:ext cx="4754880" cy="3118104"/>
          </a:xfrm>
          <a:prstGeom prst="roundRect">
            <a:avLst>
              <a:gd name="adj" fmla="val 3519"/>
            </a:avLst>
          </a:prstGeom>
          <a:solidFill>
            <a:srgbClr val="FFFFFF"/>
          </a:solidFill>
          <a:ln w="9525">
            <a:solidFill>
              <a:srgbClr val="D5DEDE"/>
            </a:solidFill>
            <a:prstDash val="solid"/>
          </a:ln>
          <a:effectLst>
            <a:outerShdw sx="100000" sy="100000" kx="0" ky="0" algn="bl" rotWithShape="0" blurRad="152400" dist="38100" dir="5400000">
              <a:srgbClr val="0A1F20">
                <a:alpha val="18000"/>
              </a:srgbClr>
            </a:outerShdw>
          </a:effectLst>
        </p:spPr>
      </p:sp>
      <p:pic>
        <p:nvPicPr>
          <p:cNvPr id="9" name="Image 2" descr="/tmp/claude-0/-home-user-MyNaturalToCSharp/9bf1aca7-20d4-54b4-b4d9-f618c0224525/scratchpad/deckshots/en/desk-labor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9232" y="3319272"/>
            <a:ext cx="4608576" cy="2971800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8138160" y="2011680"/>
            <a:ext cx="548640" cy="548640"/>
          </a:xfrm>
          <a:prstGeom prst="ellipse">
            <a:avLst/>
          </a:prstGeom>
          <a:solidFill>
            <a:srgbClr val="0F6E73"/>
          </a:solidFill>
          <a:ln w="12700">
            <a:solidFill>
              <a:srgbClr val="0F6E73"/>
            </a:solidFill>
            <a:prstDash val="solid"/>
          </a:ln>
        </p:spPr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320" y="2148840"/>
            <a:ext cx="274320" cy="274320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8869680" y="1993392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1700" b="1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exports</a:t>
            </a:r>
            <a:endParaRPr lang="en-US" sz="1700" dirty="0"/>
          </a:p>
        </p:txBody>
      </p:sp>
      <p:sp>
        <p:nvSpPr>
          <p:cNvPr id="13" name="Text 7"/>
          <p:cNvSpPr txBox="1"/>
          <p:nvPr/>
        </p:nvSpPr>
        <p:spPr>
          <a:xfrm>
            <a:off x="8869680" y="2340864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350" dirty="0">
                <a:solidFill>
                  <a:srgbClr val="5B66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Schedule, time off, timesheets, labor, attendance notices and more.</a:t>
            </a:r>
            <a:endParaRPr lang="en-US" sz="1350" dirty="0"/>
          </a:p>
        </p:txBody>
      </p:sp>
      <p:sp>
        <p:nvSpPr>
          <p:cNvPr id="14" name="Shape 8"/>
          <p:cNvSpPr/>
          <p:nvPr/>
        </p:nvSpPr>
        <p:spPr>
          <a:xfrm>
            <a:off x="8138160" y="3429000"/>
            <a:ext cx="548640" cy="548640"/>
          </a:xfrm>
          <a:prstGeom prst="ellipse">
            <a:avLst/>
          </a:prstGeom>
          <a:solidFill>
            <a:srgbClr val="0F6E73"/>
          </a:solidFill>
          <a:ln w="12700">
            <a:solidFill>
              <a:srgbClr val="0F6E73"/>
            </a:solidFill>
            <a:prstDash val="solid"/>
          </a:ln>
        </p:spPr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5320" y="3566160"/>
            <a:ext cx="274320" cy="274320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8869680" y="3410712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1700" b="1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CSV or PDF</a:t>
            </a:r>
            <a:endParaRPr lang="en-US" sz="1700" dirty="0"/>
          </a:p>
        </p:txBody>
      </p:sp>
      <p:sp>
        <p:nvSpPr>
          <p:cNvPr id="17" name="Text 10"/>
          <p:cNvSpPr txBox="1"/>
          <p:nvPr/>
        </p:nvSpPr>
        <p:spPr>
          <a:xfrm>
            <a:off x="8869680" y="3758184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350" dirty="0">
                <a:solidFill>
                  <a:srgbClr val="5B66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spreadsheet for payroll, or a page to print.</a:t>
            </a:r>
            <a:endParaRPr lang="en-US" sz="1350" dirty="0"/>
          </a:p>
        </p:txBody>
      </p:sp>
      <p:sp>
        <p:nvSpPr>
          <p:cNvPr id="18" name="Shape 11"/>
          <p:cNvSpPr/>
          <p:nvPr/>
        </p:nvSpPr>
        <p:spPr>
          <a:xfrm>
            <a:off x="8138160" y="4846320"/>
            <a:ext cx="548640" cy="548640"/>
          </a:xfrm>
          <a:prstGeom prst="ellipse">
            <a:avLst/>
          </a:prstGeom>
          <a:solidFill>
            <a:srgbClr val="0F6E73"/>
          </a:solidFill>
          <a:ln w="12700">
            <a:solidFill>
              <a:srgbClr val="0F6E73"/>
            </a:solidFill>
            <a:prstDash val="solid"/>
          </a:ln>
        </p:spPr>
      </p:sp>
      <p:pic>
        <p:nvPicPr>
          <p:cNvPr id="1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5320" y="4983480"/>
            <a:ext cx="274320" cy="274320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8869680" y="4828032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1700" b="1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Labor cost, owners only</a:t>
            </a:r>
            <a:endParaRPr lang="en-US" sz="1700" dirty="0"/>
          </a:p>
        </p:txBody>
      </p:sp>
      <p:sp>
        <p:nvSpPr>
          <p:cNvPr id="21" name="Text 13"/>
          <p:cNvSpPr txBox="1"/>
          <p:nvPr/>
        </p:nvSpPr>
        <p:spPr>
          <a:xfrm>
            <a:off x="8869680" y="5175504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350" dirty="0">
                <a:solidFill>
                  <a:srgbClr val="5B66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Scheduled against actual, weekly overtime at 1.5×, behind a pay PIN.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91495" y="457200"/>
            <a:ext cx="292608" cy="29260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957255" y="457200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0F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Storecrew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41148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3400" b="1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right screen for every role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548640" y="1737360"/>
            <a:ext cx="2103120" cy="4206240"/>
          </a:xfrm>
          <a:prstGeom prst="roundRect">
            <a:avLst>
              <a:gd name="adj" fmla="val 6522"/>
            </a:avLst>
          </a:prstGeom>
          <a:solidFill>
            <a:srgbClr val="0F6E73"/>
          </a:solidFill>
          <a:ln w="12700">
            <a:solidFill>
              <a:srgbClr val="0F6E73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77240" y="201168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926080"/>
            <a:ext cx="16459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500" dirty="0">
                <a:solidFill>
                  <a:srgbClr val="CFE7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Everything: stores, crew, pay rates, labor cost, reports.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2807208" y="1737360"/>
            <a:ext cx="2103120" cy="4206240"/>
          </a:xfrm>
          <a:prstGeom prst="roundRect">
            <a:avLst>
              <a:gd name="adj" fmla="val 6522"/>
            </a:avLst>
          </a:prstGeom>
          <a:solidFill>
            <a:srgbClr val="0F6E73"/>
          </a:solidFill>
          <a:ln w="12700">
            <a:solidFill>
              <a:srgbClr val="0F6E7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3035808" y="201168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manager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3035808" y="2926080"/>
            <a:ext cx="16459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500" dirty="0">
                <a:solidFill>
                  <a:srgbClr val="CFE7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access as the owner.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065776" y="1737360"/>
            <a:ext cx="2103120" cy="4206240"/>
          </a:xfrm>
          <a:prstGeom prst="roundRect">
            <a:avLst>
              <a:gd name="adj" fmla="val 6522"/>
            </a:avLst>
          </a:prstGeom>
          <a:solidFill>
            <a:srgbClr val="F3F6F6"/>
          </a:solidFill>
          <a:ln w="12700">
            <a:solidFill>
              <a:srgbClr val="F3F6F6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294376" y="201168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b="1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Manager</a:t>
            </a:r>
            <a:endParaRPr lang="en-US" sz="2000" dirty="0"/>
          </a:p>
        </p:txBody>
      </p:sp>
      <p:sp>
        <p:nvSpPr>
          <p:cNvPr id="13" name="Text 10"/>
          <p:cNvSpPr txBox="1"/>
          <p:nvPr/>
        </p:nvSpPr>
        <p:spPr>
          <a:xfrm>
            <a:off x="5294376" y="2926080"/>
            <a:ext cx="16459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500" dirty="0">
                <a:solidFill>
                  <a:srgbClr val="5B66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Builds and posts the schedule, decides requests for their stores.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7324344" y="1737360"/>
            <a:ext cx="2103120" cy="4206240"/>
          </a:xfrm>
          <a:prstGeom prst="roundRect">
            <a:avLst>
              <a:gd name="adj" fmla="val 6522"/>
            </a:avLst>
          </a:prstGeom>
          <a:solidFill>
            <a:srgbClr val="F3F6F6"/>
          </a:solidFill>
          <a:ln w="12700">
            <a:solidFill>
              <a:srgbClr val="F3F6F6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7552944" y="201168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b="1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Shift lead</a:t>
            </a:r>
            <a:endParaRPr lang="en-US" sz="2000" dirty="0"/>
          </a:p>
        </p:txBody>
      </p:sp>
      <p:sp>
        <p:nvSpPr>
          <p:cNvPr id="16" name="Text 13"/>
          <p:cNvSpPr txBox="1"/>
          <p:nvPr/>
        </p:nvSpPr>
        <p:spPr>
          <a:xfrm>
            <a:off x="7552944" y="2926080"/>
            <a:ext cx="16459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500" dirty="0">
                <a:solidFill>
                  <a:srgbClr val="5B66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Runs the checklists and verifies them.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9582912" y="1737360"/>
            <a:ext cx="2103120" cy="4206240"/>
          </a:xfrm>
          <a:prstGeom prst="roundRect">
            <a:avLst>
              <a:gd name="adj" fmla="val 6522"/>
            </a:avLst>
          </a:prstGeom>
          <a:solidFill>
            <a:srgbClr val="F3F6F6"/>
          </a:solidFill>
          <a:ln w="12700">
            <a:solidFill>
              <a:srgbClr val="F3F6F6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9811512" y="201168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b="1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Crew</a:t>
            </a:r>
            <a:endParaRPr lang="en-US" sz="2000" dirty="0"/>
          </a:p>
        </p:txBody>
      </p:sp>
      <p:sp>
        <p:nvSpPr>
          <p:cNvPr id="19" name="Text 16"/>
          <p:cNvSpPr txBox="1"/>
          <p:nvPr/>
        </p:nvSpPr>
        <p:spPr>
          <a:xfrm>
            <a:off x="9811512" y="2926080"/>
            <a:ext cx="16459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500" dirty="0">
                <a:solidFill>
                  <a:srgbClr val="5B66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Their schedule, the time clock, checklists and requests.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91495" y="457200"/>
            <a:ext cx="292608" cy="29260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957255" y="457200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0F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Storecrew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41148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3400" b="1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Ready in an afternoon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548640" y="2011680"/>
            <a:ext cx="868680" cy="868680"/>
          </a:xfrm>
          <a:prstGeom prst="ellipse">
            <a:avLst/>
          </a:prstGeom>
          <a:solidFill>
            <a:srgbClr val="0F6E73"/>
          </a:solidFill>
          <a:ln w="12700">
            <a:solidFill>
              <a:srgbClr val="0F6E73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548640" y="201168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1554480" y="2446020"/>
            <a:ext cx="1691640" cy="0"/>
          </a:xfrm>
          <a:prstGeom prst="line">
            <a:avLst/>
          </a:prstGeom>
          <a:noFill/>
          <a:ln w="25400">
            <a:solidFill>
              <a:srgbClr val="5FC3C7"/>
            </a:solidFill>
            <a:prstDash val="dash"/>
          </a:ln>
        </p:spPr>
      </p:sp>
      <p:sp>
        <p:nvSpPr>
          <p:cNvPr id="8" name="Text 5"/>
          <p:cNvSpPr txBox="1"/>
          <p:nvPr/>
        </p:nvSpPr>
        <p:spPr>
          <a:xfrm>
            <a:off x="548640" y="320040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2100" b="1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 up</a:t>
            </a:r>
            <a:endParaRPr lang="en-US" sz="21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3794760"/>
            <a:ext cx="2468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500" dirty="0">
                <a:solidFill>
                  <a:srgbClr val="5B66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your business at storecrew.app.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3383280" y="2011680"/>
            <a:ext cx="868680" cy="868680"/>
          </a:xfrm>
          <a:prstGeom prst="ellipse">
            <a:avLst/>
          </a:prstGeom>
          <a:solidFill>
            <a:srgbClr val="0F6E73"/>
          </a:solidFill>
          <a:ln w="12700">
            <a:solidFill>
              <a:srgbClr val="0F6E73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3383280" y="201168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800" dirty="0"/>
          </a:p>
        </p:txBody>
      </p:sp>
      <p:sp>
        <p:nvSpPr>
          <p:cNvPr id="12" name="Shape 9"/>
          <p:cNvSpPr/>
          <p:nvPr/>
        </p:nvSpPr>
        <p:spPr>
          <a:xfrm>
            <a:off x="4389120" y="2446020"/>
            <a:ext cx="1691640" cy="0"/>
          </a:xfrm>
          <a:prstGeom prst="line">
            <a:avLst/>
          </a:prstGeom>
          <a:noFill/>
          <a:ln w="25400">
            <a:solidFill>
              <a:srgbClr val="5FC3C7"/>
            </a:solidFill>
            <a:prstDash val="dash"/>
          </a:ln>
        </p:spPr>
      </p:sp>
      <p:sp>
        <p:nvSpPr>
          <p:cNvPr id="13" name="Text 10"/>
          <p:cNvSpPr txBox="1"/>
          <p:nvPr/>
        </p:nvSpPr>
        <p:spPr>
          <a:xfrm>
            <a:off x="3383280" y="320040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2100" b="1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 your stores</a:t>
            </a:r>
            <a:endParaRPr lang="en-US" sz="2100" dirty="0"/>
          </a:p>
        </p:txBody>
      </p:sp>
      <p:sp>
        <p:nvSpPr>
          <p:cNvPr id="14" name="Text 11"/>
          <p:cNvSpPr txBox="1"/>
          <p:nvPr/>
        </p:nvSpPr>
        <p:spPr>
          <a:xfrm>
            <a:off x="3383280" y="3794760"/>
            <a:ext cx="2468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500" dirty="0">
                <a:solidFill>
                  <a:srgbClr val="5B66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Name, code, address and hours.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6217920" y="2011680"/>
            <a:ext cx="868680" cy="868680"/>
          </a:xfrm>
          <a:prstGeom prst="ellipse">
            <a:avLst/>
          </a:prstGeom>
          <a:solidFill>
            <a:srgbClr val="0F6E73"/>
          </a:solidFill>
          <a:ln w="12700">
            <a:solidFill>
              <a:srgbClr val="0F6E73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6217920" y="201168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800" dirty="0"/>
          </a:p>
        </p:txBody>
      </p:sp>
      <p:sp>
        <p:nvSpPr>
          <p:cNvPr id="17" name="Shape 14"/>
          <p:cNvSpPr/>
          <p:nvPr/>
        </p:nvSpPr>
        <p:spPr>
          <a:xfrm>
            <a:off x="7223760" y="2446020"/>
            <a:ext cx="1691640" cy="0"/>
          </a:xfrm>
          <a:prstGeom prst="line">
            <a:avLst/>
          </a:prstGeom>
          <a:noFill/>
          <a:ln w="25400">
            <a:solidFill>
              <a:srgbClr val="5FC3C7"/>
            </a:solidFill>
            <a:prstDash val="dash"/>
          </a:ln>
        </p:spPr>
      </p:sp>
      <p:sp>
        <p:nvSpPr>
          <p:cNvPr id="18" name="Text 15"/>
          <p:cNvSpPr txBox="1"/>
          <p:nvPr/>
        </p:nvSpPr>
        <p:spPr>
          <a:xfrm>
            <a:off x="6217920" y="320040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2100" b="1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Invite the crew</a:t>
            </a:r>
            <a:endParaRPr lang="en-US" sz="2100" dirty="0"/>
          </a:p>
        </p:txBody>
      </p:sp>
      <p:sp>
        <p:nvSpPr>
          <p:cNvPr id="19" name="Text 16"/>
          <p:cNvSpPr txBox="1"/>
          <p:nvPr/>
        </p:nvSpPr>
        <p:spPr>
          <a:xfrm>
            <a:off x="6217920" y="3794760"/>
            <a:ext cx="2468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500" dirty="0">
                <a:solidFill>
                  <a:srgbClr val="5B66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code per store and role, or a login you make.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9052560" y="2011680"/>
            <a:ext cx="868680" cy="868680"/>
          </a:xfrm>
          <a:prstGeom prst="ellipse">
            <a:avLst/>
          </a:prstGeom>
          <a:solidFill>
            <a:srgbClr val="0F6E73"/>
          </a:solidFill>
          <a:ln w="12700">
            <a:solidFill>
              <a:srgbClr val="0F6E73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9052560" y="201168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800" dirty="0"/>
          </a:p>
        </p:txBody>
      </p:sp>
      <p:sp>
        <p:nvSpPr>
          <p:cNvPr id="22" name="Text 19"/>
          <p:cNvSpPr txBox="1"/>
          <p:nvPr/>
        </p:nvSpPr>
        <p:spPr>
          <a:xfrm>
            <a:off x="9052560" y="320040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2100" b="1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 the first week</a:t>
            </a:r>
            <a:endParaRPr lang="en-US" sz="2100" dirty="0"/>
          </a:p>
        </p:txBody>
      </p:sp>
      <p:sp>
        <p:nvSpPr>
          <p:cNvPr id="23" name="Text 20"/>
          <p:cNvSpPr txBox="1"/>
          <p:nvPr/>
        </p:nvSpPr>
        <p:spPr>
          <a:xfrm>
            <a:off x="9052560" y="3794760"/>
            <a:ext cx="2468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500" dirty="0">
                <a:solidFill>
                  <a:srgbClr val="5B66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it on the grid, then post.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91495" y="457200"/>
            <a:ext cx="292608" cy="29260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957255" y="457200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0F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Storecrew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41148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3400" b="1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Pricing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548640" y="1737360"/>
            <a:ext cx="4206240" cy="4023360"/>
          </a:xfrm>
          <a:prstGeom prst="roundRect">
            <a:avLst>
              <a:gd name="adj" fmla="val 4545"/>
            </a:avLst>
          </a:prstGeom>
          <a:solidFill>
            <a:srgbClr val="0F6E73"/>
          </a:solidFill>
          <a:ln w="12700">
            <a:solidFill>
              <a:srgbClr val="0F6E73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548640" y="2194560"/>
            <a:ext cx="42062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$0</a:t>
            </a:r>
            <a:endParaRPr lang="en-US" sz="96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393192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2200" dirty="0">
                <a:solidFill>
                  <a:srgbClr val="CFE7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during the pilot</a:t>
            </a:r>
            <a:endParaRPr lang="en-US" sz="220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520" y="1874520"/>
            <a:ext cx="310896" cy="310896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806440" y="1828800"/>
            <a:ext cx="5760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1800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feature, every store, every person</a:t>
            </a:r>
            <a:endParaRPr lang="en-US" sz="18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0" y="2496312"/>
            <a:ext cx="310896" cy="310896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5806440" y="2450592"/>
            <a:ext cx="5760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1800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Unlimited crew</a:t>
            </a:r>
            <a:endParaRPr lang="en-US" sz="18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3520" y="3118104"/>
            <a:ext cx="310896" cy="310896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5806440" y="3072384"/>
            <a:ext cx="5760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1800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 and Android</a:t>
            </a:r>
            <a:endParaRPr lang="en-US" sz="180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3520" y="3739896"/>
            <a:ext cx="310896" cy="310896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5806440" y="3694176"/>
            <a:ext cx="5760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1800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notifications included</a:t>
            </a:r>
            <a:endParaRPr lang="en-US" sz="1800" dirty="0"/>
          </a:p>
        </p:txBody>
      </p:sp>
      <p:pic>
        <p:nvPicPr>
          <p:cNvPr id="1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3520" y="4361688"/>
            <a:ext cx="310896" cy="310896"/>
          </a:xfrm>
          <a:prstGeom prst="rect">
            <a:avLst/>
          </a:prstGeom>
        </p:spPr>
      </p:pic>
      <p:sp>
        <p:nvSpPr>
          <p:cNvPr id="17" name="Text 9"/>
          <p:cNvSpPr txBox="1"/>
          <p:nvPr/>
        </p:nvSpPr>
        <p:spPr>
          <a:xfrm>
            <a:off x="5806440" y="4315968"/>
            <a:ext cx="5760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altLang="en-US" sz="1800" dirty="0">
                <a:solidFill>
                  <a:srgbClr val="1420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Cancel any time</a:t>
            </a:r>
            <a:endParaRPr lang="en-US" sz="1800" dirty="0"/>
          </a:p>
        </p:txBody>
      </p:sp>
      <p:sp>
        <p:nvSpPr>
          <p:cNvPr id="18" name="Text 10"/>
          <p:cNvSpPr txBox="1"/>
          <p:nvPr/>
        </p:nvSpPr>
        <p:spPr>
          <a:xfrm>
            <a:off x="5303520" y="5120640"/>
            <a:ext cx="6309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400" i="1" dirty="0">
                <a:solidFill>
                  <a:srgbClr val="5B66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paid plans arrive they will be priced per store, not per person, with no long-term contract.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1F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2928" y="1005840"/>
            <a:ext cx="1005840" cy="10058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228600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 it today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320040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1800" dirty="0">
                <a:solidFill>
                  <a:srgbClr val="B8D6D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the demo with two sample stores — no sign-up.</a:t>
            </a:r>
            <a:endParaRPr lang="en-US" sz="1800" dirty="0"/>
          </a:p>
        </p:txBody>
      </p:sp>
      <p:sp>
        <p:nvSpPr>
          <p:cNvPr id="5" name="Shape 2"/>
          <p:cNvSpPr/>
          <p:nvPr/>
        </p:nvSpPr>
        <p:spPr>
          <a:xfrm>
            <a:off x="4084168" y="4023360"/>
            <a:ext cx="4023360" cy="777240"/>
          </a:xfrm>
          <a:prstGeom prst="roundRect">
            <a:avLst>
              <a:gd name="adj" fmla="val 17647"/>
            </a:avLst>
          </a:prstGeom>
          <a:solidFill>
            <a:srgbClr val="123A3C"/>
          </a:solidFill>
          <a:ln w="12700">
            <a:solidFill>
              <a:srgbClr val="5FC3C7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4084168" y="4023360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2800" b="1" dirty="0">
                <a:solidFill>
                  <a:srgbClr val="5FC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storecrew.app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512064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altLang="en-US" sz="1500" dirty="0">
                <a:solidFill>
                  <a:srgbClr val="B8D6D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Videos and this deck: storecrew.app/resources</a:t>
            </a:r>
            <a:endParaRPr lang="en-US" sz="1500" dirty="0"/>
          </a:p>
          <a:p>
            <a:pPr algn="ctr" indent="0" marL="0">
              <a:buNone/>
            </a:pPr>
            <a:r>
              <a:rPr lang="en-US" altLang="en-US" sz="1500" dirty="0">
                <a:solidFill>
                  <a:srgbClr val="B8D6D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Questions: support@storecrew.app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Accentem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Storecrew introduction</dc:title>
  <dc:subject>PptxGenJS Presentation</dc:subject>
  <dc:creator>PptxGenJS</dc:creator>
  <cp:lastModifiedBy>PptxGenJS</cp:lastModifiedBy>
  <cp:revision>1</cp:revision>
  <dcterms:created xsi:type="dcterms:W3CDTF">2026-09-30T17:14:43Z</dcterms:created>
  <dcterms:modified xsi:type="dcterms:W3CDTF">2026-09-30T17:14:43Z</dcterms:modified>
</cp:coreProperties>
</file>